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Thank you for the opportunity to talk summer with you today.  It’s early March but the last day of school will arrive in mid-June so now is the time to make your summer plans.    It’s my honor as the supervisor of Instructional Support to have the responsibility to serve as a clearinghouse for summer programs.  We collect information from the summer managers and distribute it, in other words.    The topic for our time together this evening is “avoiding the summer slide.”  This topic is important every year.  Next slide please. </a:t>
            </a:r>
            <a:endParaRPr/>
          </a:p>
        </p:txBody>
      </p:sp>
      <p:sp>
        <p:nvSpPr>
          <p:cNvPr id="47" name="Google Shape;4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here is a sneak peak of what we’ll offer for summer 2024.  This is pending the publication to come out on March 22.  Many of our students experience Camp Schmidt during the school year and this summer students in grades 4-6 are invited to participate in the Schmidt experience.  Our pre-Kindergarten program is welcoming all entering Pre-K students.   In middle school, we will offer an intervention program for students who need additional academic support and the Positive DAY program tht many of our middle schoolers experience during the school year is offering a summer session.  Middle school specialty programs for French Immersion and the Title 1 STEAM program will be available for program students. </a:t>
            </a:r>
            <a:endParaRPr/>
          </a:p>
        </p:txBody>
      </p:sp>
      <p:sp>
        <p:nvSpPr>
          <p:cNvPr id="146" name="Google Shape;14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ed00d072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appreciate the time that was allotted today for the topic of summer programs.  Please email me and cc the Family Institute designee  if you have any follow up questions.  </a:t>
            </a:r>
            <a:endParaRPr/>
          </a:p>
        </p:txBody>
      </p:sp>
      <p:sp>
        <p:nvSpPr>
          <p:cNvPr id="164" name="Google Shape;164;g2bed00d0723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bed00d0723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bed00d072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start with definitions.  Summer slide is also known as summer learning loss or the tendency for students to lose some of their gains in achievement.  Two students, Toni and Sheila, who end the school year learning at the same place, have different summer experiences with educational engagement and learning. Sheila has worked on academic learning during the summer - worked the muscle memory for the academic skills by reading from the recommended reading lists, spending time at the library, and doing math calculations;  but Toni didn’t read, write, or do arithmetic.    In fact, Toni wonders aloud - what was that teacher talking about last year  </a:t>
            </a:r>
            <a:endParaRPr/>
          </a:p>
        </p:txBody>
      </p:sp>
      <p:sp>
        <p:nvSpPr>
          <p:cNvPr id="55" name="Google Shape;55;g2bed00d0723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bed00d0723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bed00d072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use our calendars as a tool so that we are doing what we need to do when we need to do it.  Proactively, use the calendar for the same purpose in the summer and watch your efforts add up.  Schedule 30-60 minutes of daily learning and the summer slide should go away.  Read a few pages from a favorite book or author every day; keep a journal of events or a gratitude journal to keep up the practice of writing.  Complete mathematics calculations.   Play thinking games like yahtzee or monopoly.  If it doesn’t overlap travel plans, consider enrolling in a summer program. </a:t>
            </a:r>
            <a:endParaRPr/>
          </a:p>
        </p:txBody>
      </p:sp>
      <p:sp>
        <p:nvSpPr>
          <p:cNvPr id="64" name="Google Shape;64;g2bed00d0723_0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ed00d072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ed00d072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Prince George’s County, we have a lot of options.  Students in grades 2-8 can attend Prince George’s Community College.  Let’s look at the offering in the link - scroll to the Owl Scholars schedule and click there.   Page 3 says limited space, register now.  Pages 5-10 provide the offerings and descriptions and registration is on page 11. </a:t>
            </a:r>
            <a:endParaRPr/>
          </a:p>
          <a:p>
            <a:pPr marL="0" lvl="0" indent="0" algn="l" rtl="0">
              <a:spcBef>
                <a:spcPts val="0"/>
              </a:spcBef>
              <a:spcAft>
                <a:spcPts val="0"/>
              </a:spcAft>
              <a:buNone/>
            </a:pPr>
            <a:r>
              <a:rPr lang="en-US"/>
              <a:t>PGCC even offers an  extended day program.  Returning to our slide presentation, Prince George’s County Government hosts an annual summer youth enrichment program - Getting Prepared Guide, 6 steps to application, job descriptions.  </a:t>
            </a:r>
            <a:endParaRPr/>
          </a:p>
          <a:p>
            <a:pPr marL="0" lvl="0" indent="0" algn="l" rtl="0">
              <a:spcBef>
                <a:spcPts val="0"/>
              </a:spcBef>
              <a:spcAft>
                <a:spcPts val="0"/>
              </a:spcAft>
              <a:buNone/>
            </a:pPr>
            <a:r>
              <a:rPr lang="en-US"/>
              <a:t>If you are willing to travel - check other area opportunities; compare the parks, compare the water parks</a:t>
            </a:r>
            <a:endParaRPr/>
          </a:p>
        </p:txBody>
      </p:sp>
      <p:sp>
        <p:nvSpPr>
          <p:cNvPr id="73" name="Google Shape;73;g2bed00d0723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ed00d0723_0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bed00d072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bed00d0723_0_2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ed00d0723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ed00d0723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2bed00d0723_0_2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ed00d0723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In Prince George’s County Public Schools, we comply with the b</a:t>
            </a:r>
            <a:r>
              <a:rPr lang="en-US" sz="1400">
                <a:latin typeface="Arial"/>
                <a:ea typeface="Arial"/>
                <a:cs typeface="Arial"/>
                <a:sym typeface="Arial"/>
              </a:rPr>
              <a:t>est practices for Summer Learning</a:t>
            </a:r>
            <a:r>
              <a:rPr lang="en-US"/>
              <a:t> </a:t>
            </a:r>
            <a:r>
              <a:rPr lang="en-US" sz="1400">
                <a:latin typeface="Arial"/>
                <a:ea typeface="Arial"/>
                <a:cs typeface="Arial"/>
                <a:sym typeface="Arial"/>
              </a:rPr>
              <a:t>aligned with one or more  of the following  3 tenets: Academic Enrichment, Accelerated Learning Opportunities and Support for Transitional grades to either middle or high school</a:t>
            </a:r>
            <a:endParaRPr sz="1400">
              <a:latin typeface="Arial"/>
              <a:ea typeface="Arial"/>
              <a:cs typeface="Arial"/>
              <a:sym typeface="Arial"/>
            </a:endParaRPr>
          </a:p>
        </p:txBody>
      </p:sp>
      <p:sp>
        <p:nvSpPr>
          <p:cNvPr id="100" name="Google Shape;100;g2bed00d0723_0_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bed00d0723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bed00d0723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PGCPS offers enrichment, acceleration, bridge, and credit recovery programs.  Most of the programs are face-to-face and a handful are virtual.  When the summer guide is available on March 22, face to face or virtual will be indicated as well as whether transportation and meals will be provided.  Teachers in summer programs are certified and programs include social-emotional learning and SMART goals. </a:t>
            </a:r>
            <a:endParaRPr/>
          </a:p>
        </p:txBody>
      </p:sp>
      <p:sp>
        <p:nvSpPr>
          <p:cNvPr id="117" name="Google Shape;117;g2bed00d0723_0_2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 the topic of goals our system-wide elementary, middle and high school programs exceeded their goals in a previous year per the report linked at the top of this page.  Recall our two students - Toni and Sheila - Sheila attended an elementary  summer program and experienced a growth in English of 39%.  Toni didn’t attend a summer program or do any learning activities and experienced a learning loss of 20%.  When they begin the school year, Toni is substantially ahead of Sheila educationally and that’s a result of only one summer.  Imagine what happens summer after summer. This latest published report reveals that summer programs are highly successful with growth rates in English, Mathematics, and ESOL and a high rate of students earning credit toward graduation in high school.   Look at the number of students and their growth rates or graduation credit earning rates. </a:t>
            </a:r>
            <a:endParaRPr/>
          </a:p>
        </p:txBody>
      </p:sp>
      <p:sp>
        <p:nvSpPr>
          <p:cNvPr id="134" name="Google Shape;1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2"/>
          <p:cNvSpPr/>
          <p:nvPr/>
        </p:nvSpPr>
        <p:spPr>
          <a:xfrm>
            <a:off x="0" y="1780312"/>
            <a:ext cx="9143999" cy="2290523"/>
          </a:xfrm>
          <a:prstGeom prst="rect">
            <a:avLst/>
          </a:prstGeom>
          <a:solidFill>
            <a:srgbClr val="00468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9;p2"/>
          <p:cNvSpPr/>
          <p:nvPr/>
        </p:nvSpPr>
        <p:spPr>
          <a:xfrm>
            <a:off x="0" y="6356350"/>
            <a:ext cx="9144000" cy="365125"/>
          </a:xfrm>
          <a:prstGeom prst="rect">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2"/>
          <p:cNvSpPr txBox="1">
            <a:spLocks noGrp="1"/>
          </p:cNvSpPr>
          <p:nvPr>
            <p:ph type="subTitle" idx="1"/>
          </p:nvPr>
        </p:nvSpPr>
        <p:spPr>
          <a:xfrm>
            <a:off x="1693384" y="4353078"/>
            <a:ext cx="6079016" cy="1426843"/>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descr="PGCPS-LOGO-2017-WHITE-REV.png"/>
          <p:cNvPicPr preferRelativeResize="0"/>
          <p:nvPr/>
        </p:nvPicPr>
        <p:blipFill rotWithShape="1">
          <a:blip r:embed="rId2">
            <a:alphaModFix/>
          </a:blip>
          <a:srcRect/>
          <a:stretch/>
        </p:blipFill>
        <p:spPr>
          <a:xfrm>
            <a:off x="362083" y="2451706"/>
            <a:ext cx="1120282" cy="913517"/>
          </a:xfrm>
          <a:prstGeom prst="rect">
            <a:avLst/>
          </a:prstGeom>
          <a:noFill/>
          <a:ln>
            <a:noFill/>
          </a:ln>
        </p:spPr>
      </p:pic>
      <p:sp>
        <p:nvSpPr>
          <p:cNvPr id="23" name="Google Shape;23;p2"/>
          <p:cNvSpPr txBox="1">
            <a:spLocks noGrp="1"/>
          </p:cNvSpPr>
          <p:nvPr>
            <p:ph type="title"/>
          </p:nvPr>
        </p:nvSpPr>
        <p:spPr>
          <a:xfrm>
            <a:off x="1693384" y="2451706"/>
            <a:ext cx="6306768" cy="1150689"/>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2"/>
          <p:cNvSpPr txBox="1"/>
          <p:nvPr/>
        </p:nvSpPr>
        <p:spPr>
          <a:xfrm>
            <a:off x="184536" y="6410630"/>
            <a:ext cx="62524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PRINCE GEORGE’S COUNTY PUBLIC SCHOOLS • www.pgcps.org</a:t>
            </a:r>
            <a:endParaRPr sz="12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476283" y="75989"/>
            <a:ext cx="7403126" cy="1074700"/>
          </a:xfrm>
          <a:prstGeom prst="rect">
            <a:avLst/>
          </a:prstGeom>
          <a:noFill/>
          <a:ln w="9525" cap="flat" cmpd="sng">
            <a:solidFill>
              <a:srgbClr val="004681"/>
            </a:solidFill>
            <a:prstDash val="solid"/>
            <a:round/>
            <a:headEnd type="none" w="sm" len="sm"/>
            <a:tailEnd type="none" w="sm" len="sm"/>
          </a:ln>
        </p:spPr>
        <p:txBody>
          <a:bodyPr spcFirstLastPara="1" wrap="square" lIns="91425" tIns="91425" rIns="91425" bIns="91425" anchor="ctr" anchorCtr="0">
            <a:noAutofit/>
          </a:bodyPr>
          <a:lstStyle>
            <a:lvl1pPr marL="119063" marR="0" lvl="0" indent="-4762"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 descr="PGCPS-LOGO-2017-WHITE-REV.png"/>
          <p:cNvPicPr preferRelativeResize="0"/>
          <p:nvPr/>
        </p:nvPicPr>
        <p:blipFill rotWithShape="1">
          <a:blip r:embed="rId2">
            <a:alphaModFix/>
          </a:blip>
          <a:srcRect/>
          <a:stretch/>
        </p:blipFill>
        <p:spPr>
          <a:xfrm>
            <a:off x="266498" y="204606"/>
            <a:ext cx="1014125" cy="8269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476283" y="75989"/>
            <a:ext cx="7403126" cy="1074700"/>
          </a:xfrm>
          <a:prstGeom prst="rect">
            <a:avLst/>
          </a:prstGeom>
          <a:noFill/>
          <a:ln w="9525" cap="flat" cmpd="sng">
            <a:solidFill>
              <a:srgbClr val="004681"/>
            </a:solidFill>
            <a:prstDash val="solid"/>
            <a:round/>
            <a:headEnd type="none" w="sm" len="sm"/>
            <a:tailEnd type="none" w="sm" len="sm"/>
          </a:ln>
        </p:spPr>
        <p:txBody>
          <a:bodyPr spcFirstLastPara="1" wrap="square" lIns="91425" tIns="91425" rIns="91425" bIns="91425" anchor="ctr" anchorCtr="0">
            <a:noAutofit/>
          </a:bodyPr>
          <a:lstStyle>
            <a:lvl1pPr marL="119063" marR="0" lvl="0" indent="-4762"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 descr="PGCPS-LOGO-2017-WHITE-REV.png"/>
          <p:cNvPicPr preferRelativeResize="0"/>
          <p:nvPr/>
        </p:nvPicPr>
        <p:blipFill rotWithShape="1">
          <a:blip r:embed="rId2">
            <a:alphaModFix/>
          </a:blip>
          <a:srcRect/>
          <a:stretch/>
        </p:blipFill>
        <p:spPr>
          <a:xfrm>
            <a:off x="266498" y="204606"/>
            <a:ext cx="1014125" cy="8269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76283" y="75989"/>
            <a:ext cx="7403126" cy="1074700"/>
          </a:xfrm>
          <a:prstGeom prst="rect">
            <a:avLst/>
          </a:prstGeom>
          <a:noFill/>
          <a:ln w="9525" cap="flat" cmpd="sng">
            <a:solidFill>
              <a:srgbClr val="004681"/>
            </a:solidFill>
            <a:prstDash val="solid"/>
            <a:round/>
            <a:headEnd type="none" w="sm" len="sm"/>
            <a:tailEnd type="none" w="sm" len="sm"/>
          </a:ln>
        </p:spPr>
        <p:txBody>
          <a:bodyPr spcFirstLastPara="1" wrap="square" lIns="91425" tIns="91425" rIns="91425" bIns="91425" anchor="ctr" anchorCtr="0">
            <a:noAutofit/>
          </a:bodyPr>
          <a:lstStyle>
            <a:lvl1pPr marL="119063" marR="0" lvl="0" indent="-4762"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descr="PGCPS-LOGO-2017-WHITE-REV.png"/>
          <p:cNvPicPr preferRelativeResize="0"/>
          <p:nvPr/>
        </p:nvPicPr>
        <p:blipFill rotWithShape="1">
          <a:blip r:embed="rId2">
            <a:alphaModFix/>
          </a:blip>
          <a:srcRect/>
          <a:stretch/>
        </p:blipFill>
        <p:spPr>
          <a:xfrm>
            <a:off x="266498" y="204606"/>
            <a:ext cx="1014125" cy="82695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40"/>
        <p:cNvGrpSpPr/>
        <p:nvPr/>
      </p:nvGrpSpPr>
      <p:grpSpPr>
        <a:xfrm>
          <a:off x="0" y="0"/>
          <a:ext cx="0" cy="0"/>
          <a:chOff x="0" y="0"/>
          <a:chExt cx="0" cy="0"/>
        </a:xfrm>
      </p:grpSpPr>
      <p:cxnSp>
        <p:nvCxnSpPr>
          <p:cNvPr id="41" name="Google Shape;41;p6"/>
          <p:cNvCxnSpPr/>
          <p:nvPr/>
        </p:nvCxnSpPr>
        <p:spPr>
          <a:xfrm>
            <a:off x="4262908" y="1081441"/>
            <a:ext cx="618000" cy="0"/>
          </a:xfrm>
          <a:prstGeom prst="straightConnector1">
            <a:avLst/>
          </a:prstGeom>
          <a:noFill/>
          <a:ln w="25400" cap="flat" cmpd="sng">
            <a:solidFill>
              <a:schemeClr val="accent2"/>
            </a:solidFill>
            <a:prstDash val="solid"/>
            <a:miter lim="800000"/>
            <a:headEnd type="none" w="sm" len="sm"/>
            <a:tailEnd type="none" w="sm" len="sm"/>
          </a:ln>
        </p:spPr>
      </p:cxnSp>
      <p:sp>
        <p:nvSpPr>
          <p:cNvPr id="42" name="Google Shape;42;p6"/>
          <p:cNvSpPr txBox="1">
            <a:spLocks noGrp="1"/>
          </p:cNvSpPr>
          <p:nvPr>
            <p:ph type="title"/>
          </p:nvPr>
        </p:nvSpPr>
        <p:spPr>
          <a:xfrm>
            <a:off x="628650" y="365125"/>
            <a:ext cx="7886700" cy="459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accent1"/>
              </a:buClr>
              <a:buSzPts val="3000"/>
              <a:buFont typeface="Century Gothic"/>
              <a:buNone/>
              <a:defRPr sz="3000" b="1" i="0" u="none" strike="noStrike" cap="none">
                <a:solidFill>
                  <a:schemeClr val="accen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366713" y="1815920"/>
            <a:ext cx="8539200" cy="4275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356350"/>
            <a:ext cx="9144000" cy="365125"/>
          </a:xfrm>
          <a:prstGeom prst="rect">
            <a:avLst/>
          </a:prstGeom>
          <a:solidFill>
            <a:srgbClr val="A5A5A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p:nvPr/>
        </p:nvSpPr>
        <p:spPr>
          <a:xfrm>
            <a:off x="0" y="0"/>
            <a:ext cx="9144000" cy="1237813"/>
          </a:xfrm>
          <a:prstGeom prst="rect">
            <a:avLst/>
          </a:prstGeom>
          <a:solidFill>
            <a:srgbClr val="004681"/>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
          <p:cNvSpPr txBox="1">
            <a:spLocks noGrp="1"/>
          </p:cNvSpPr>
          <p:nvPr>
            <p:ph type="title"/>
          </p:nvPr>
        </p:nvSpPr>
        <p:spPr>
          <a:xfrm>
            <a:off x="1476283" y="75989"/>
            <a:ext cx="7403126" cy="1074700"/>
          </a:xfrm>
          <a:prstGeom prst="rect">
            <a:avLst/>
          </a:prstGeom>
          <a:noFill/>
          <a:ln w="9525" cap="flat" cmpd="sng">
            <a:solidFill>
              <a:srgbClr val="004681"/>
            </a:solidFill>
            <a:prstDash val="solid"/>
            <a:round/>
            <a:headEnd type="none" w="sm" len="sm"/>
            <a:tailEnd type="none" w="sm" len="sm"/>
          </a:ln>
        </p:spPr>
        <p:txBody>
          <a:bodyPr spcFirstLastPara="1" wrap="square" lIns="91425" tIns="91425" rIns="91425" bIns="91425" anchor="ctr" anchorCtr="0">
            <a:noAutofit/>
          </a:bodyPr>
          <a:lstStyle>
            <a:lvl1pPr marL="119063" marR="0" lvl="0" indent="-4762"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FFFF"/>
                </a:solidFill>
                <a:latin typeface="Calibri"/>
                <a:ea typeface="Calibri"/>
                <a:cs typeface="Calibri"/>
                <a:sym typeface="Calibri"/>
              </a:defRPr>
            </a:lvl1pPr>
            <a:lvl2pPr marL="0" marR="0" lvl="1" indent="0" algn="r" rtl="0">
              <a:spcBef>
                <a:spcPts val="0"/>
              </a:spcBef>
              <a:buNone/>
              <a:defRPr sz="1200" b="0" i="0" u="none" strike="noStrike" cap="none">
                <a:solidFill>
                  <a:srgbClr val="FFFFFF"/>
                </a:solidFill>
                <a:latin typeface="Calibri"/>
                <a:ea typeface="Calibri"/>
                <a:cs typeface="Calibri"/>
                <a:sym typeface="Calibri"/>
              </a:defRPr>
            </a:lvl2pPr>
            <a:lvl3pPr marL="0" marR="0" lvl="2" indent="0" algn="r" rtl="0">
              <a:spcBef>
                <a:spcPts val="0"/>
              </a:spcBef>
              <a:buNone/>
              <a:defRPr sz="1200" b="0" i="0" u="none" strike="noStrike" cap="none">
                <a:solidFill>
                  <a:srgbClr val="FFFFFF"/>
                </a:solidFill>
                <a:latin typeface="Calibri"/>
                <a:ea typeface="Calibri"/>
                <a:cs typeface="Calibri"/>
                <a:sym typeface="Calibri"/>
              </a:defRPr>
            </a:lvl3pPr>
            <a:lvl4pPr marL="0" marR="0" lvl="3" indent="0" algn="r" rtl="0">
              <a:spcBef>
                <a:spcPts val="0"/>
              </a:spcBef>
              <a:buNone/>
              <a:defRPr sz="1200" b="0" i="0" u="none" strike="noStrike" cap="none">
                <a:solidFill>
                  <a:srgbClr val="FFFFFF"/>
                </a:solidFill>
                <a:latin typeface="Calibri"/>
                <a:ea typeface="Calibri"/>
                <a:cs typeface="Calibri"/>
                <a:sym typeface="Calibri"/>
              </a:defRPr>
            </a:lvl4pPr>
            <a:lvl5pPr marL="0" marR="0" lvl="4" indent="0" algn="r" rtl="0">
              <a:spcBef>
                <a:spcPts val="0"/>
              </a:spcBef>
              <a:buNone/>
              <a:defRPr sz="1200" b="0" i="0" u="none" strike="noStrike" cap="none">
                <a:solidFill>
                  <a:srgbClr val="FFFFFF"/>
                </a:solidFill>
                <a:latin typeface="Calibri"/>
                <a:ea typeface="Calibri"/>
                <a:cs typeface="Calibri"/>
                <a:sym typeface="Calibri"/>
              </a:defRPr>
            </a:lvl5pPr>
            <a:lvl6pPr marL="0" marR="0" lvl="5" indent="0" algn="r" rtl="0">
              <a:spcBef>
                <a:spcPts val="0"/>
              </a:spcBef>
              <a:buNone/>
              <a:defRPr sz="1200" b="0" i="0" u="none" strike="noStrike" cap="none">
                <a:solidFill>
                  <a:srgbClr val="FFFFFF"/>
                </a:solidFill>
                <a:latin typeface="Calibri"/>
                <a:ea typeface="Calibri"/>
                <a:cs typeface="Calibri"/>
                <a:sym typeface="Calibri"/>
              </a:defRPr>
            </a:lvl6pPr>
            <a:lvl7pPr marL="0" marR="0" lvl="6" indent="0" algn="r" rtl="0">
              <a:spcBef>
                <a:spcPts val="0"/>
              </a:spcBef>
              <a:buNone/>
              <a:defRPr sz="1200" b="0" i="0" u="none" strike="noStrike" cap="none">
                <a:solidFill>
                  <a:srgbClr val="FFFFFF"/>
                </a:solidFill>
                <a:latin typeface="Calibri"/>
                <a:ea typeface="Calibri"/>
                <a:cs typeface="Calibri"/>
                <a:sym typeface="Calibri"/>
              </a:defRPr>
            </a:lvl7pPr>
            <a:lvl8pPr marL="0" marR="0" lvl="7" indent="0" algn="r" rtl="0">
              <a:spcBef>
                <a:spcPts val="0"/>
              </a:spcBef>
              <a:buNone/>
              <a:defRPr sz="1200" b="0" i="0" u="none" strike="noStrike" cap="none">
                <a:solidFill>
                  <a:srgbClr val="FFFFFF"/>
                </a:solidFill>
                <a:latin typeface="Calibri"/>
                <a:ea typeface="Calibri"/>
                <a:cs typeface="Calibri"/>
                <a:sym typeface="Calibri"/>
              </a:defRPr>
            </a:lvl8pPr>
            <a:lvl9pPr marL="0" marR="0" lvl="8" indent="0" algn="r" rtl="0">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PGCPS-LOGO-2017-WHITE-REV.png"/>
          <p:cNvPicPr preferRelativeResize="0"/>
          <p:nvPr/>
        </p:nvPicPr>
        <p:blipFill rotWithShape="1">
          <a:blip r:embed="rId7">
            <a:alphaModFix/>
          </a:blip>
          <a:srcRect/>
          <a:stretch/>
        </p:blipFill>
        <p:spPr>
          <a:xfrm>
            <a:off x="266498" y="204606"/>
            <a:ext cx="1014125" cy="826952"/>
          </a:xfrm>
          <a:prstGeom prst="rect">
            <a:avLst/>
          </a:prstGeom>
          <a:noFill/>
          <a:ln>
            <a:noFill/>
          </a:ln>
        </p:spPr>
      </p:pic>
      <p:sp>
        <p:nvSpPr>
          <p:cNvPr id="16" name="Google Shape;16;p1"/>
          <p:cNvSpPr txBox="1"/>
          <p:nvPr/>
        </p:nvSpPr>
        <p:spPr>
          <a:xfrm>
            <a:off x="184536" y="6410630"/>
            <a:ext cx="62524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FFFFFF"/>
                </a:solidFill>
                <a:latin typeface="Calibri"/>
                <a:ea typeface="Calibri"/>
                <a:cs typeface="Calibri"/>
                <a:sym typeface="Calibri"/>
              </a:rPr>
              <a:t>PRINCE GEORGE’S COUNTY PUBLIC SCHOOLS • www.pgcps.org</a:t>
            </a:r>
            <a:endParaRPr sz="1200">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brook@pgcp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brook@pgcps.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gcc.edu/summercam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princegeorgescountymd.gov/departments-offices/human-resources-management/youth-employment/summer-youth-enrichment-program/about-syep-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pgparks.com/activities-events/summer-program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pgcmls.info/summ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gcps.org/offices/curriculum-and-instruction/summer-program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pgcps.org/globalassets/offices/testing-research-and-evaluation/docs---testing/research-and-evaluation/sy2022-summer-learning-programs--outcome-report-fina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txBox="1">
            <a:spLocks noGrp="1"/>
          </p:cNvSpPr>
          <p:nvPr>
            <p:ph type="subTitle" idx="1"/>
          </p:nvPr>
        </p:nvSpPr>
        <p:spPr>
          <a:xfrm>
            <a:off x="1693375" y="4098851"/>
            <a:ext cx="6078900" cy="168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88888"/>
              </a:buClr>
              <a:buSzPts val="2800"/>
              <a:buFont typeface="Arial"/>
              <a:buNone/>
            </a:pPr>
            <a:r>
              <a:rPr lang="en-US">
                <a:solidFill>
                  <a:schemeClr val="dk1"/>
                </a:solidFill>
              </a:rPr>
              <a:t>Toni Brooks</a:t>
            </a:r>
            <a:endParaRPr>
              <a:solidFill>
                <a:schemeClr val="dk1"/>
              </a:solidFill>
            </a:endParaRPr>
          </a:p>
          <a:p>
            <a:pPr marL="0" marR="0" lvl="0" indent="0" algn="l" rtl="0">
              <a:spcBef>
                <a:spcPts val="0"/>
              </a:spcBef>
              <a:spcAft>
                <a:spcPts val="0"/>
              </a:spcAft>
              <a:buClr>
                <a:srgbClr val="888888"/>
              </a:buClr>
              <a:buSzPts val="2800"/>
              <a:buFont typeface="Arial"/>
              <a:buNone/>
            </a:pPr>
            <a:r>
              <a:rPr lang="en-US">
                <a:solidFill>
                  <a:schemeClr val="dk1"/>
                </a:solidFill>
              </a:rPr>
              <a:t>Supervisor, Instructional Support</a:t>
            </a:r>
            <a:endParaRPr>
              <a:solidFill>
                <a:schemeClr val="dk1"/>
              </a:solidFill>
            </a:endParaRPr>
          </a:p>
          <a:p>
            <a:pPr marL="0" marR="0" lvl="0" indent="0" algn="l" rtl="0">
              <a:spcBef>
                <a:spcPts val="0"/>
              </a:spcBef>
              <a:spcAft>
                <a:spcPts val="0"/>
              </a:spcAft>
              <a:buClr>
                <a:srgbClr val="888888"/>
              </a:buClr>
              <a:buSzPts val="2800"/>
              <a:buFont typeface="Arial"/>
              <a:buNone/>
            </a:pPr>
            <a:r>
              <a:rPr lang="en-US">
                <a:solidFill>
                  <a:schemeClr val="dk1"/>
                </a:solidFill>
              </a:rPr>
              <a:t>Division of Academics</a:t>
            </a:r>
            <a:endParaRPr>
              <a:solidFill>
                <a:schemeClr val="dk1"/>
              </a:solidFill>
            </a:endParaRPr>
          </a:p>
          <a:p>
            <a:pPr marL="0" marR="0" lvl="0" indent="0" algn="l" rtl="0">
              <a:spcBef>
                <a:spcPts val="0"/>
              </a:spcBef>
              <a:spcAft>
                <a:spcPts val="0"/>
              </a:spcAft>
              <a:buClr>
                <a:srgbClr val="888888"/>
              </a:buClr>
              <a:buSzPts val="2800"/>
              <a:buFont typeface="Arial"/>
              <a:buNone/>
            </a:pPr>
            <a:r>
              <a:rPr lang="en-US" u="sng">
                <a:solidFill>
                  <a:schemeClr val="hlink"/>
                </a:solidFill>
                <a:hlinkClick r:id="rId3"/>
              </a:rPr>
              <a:t>tbrook@pgcps.org</a:t>
            </a:r>
            <a:endParaRPr/>
          </a:p>
          <a:p>
            <a:pPr marL="0" marR="0" lvl="0" indent="0" algn="l" rtl="0">
              <a:spcBef>
                <a:spcPts val="0"/>
              </a:spcBef>
              <a:spcAft>
                <a:spcPts val="0"/>
              </a:spcAft>
              <a:buClr>
                <a:srgbClr val="888888"/>
              </a:buClr>
              <a:buSzPts val="2800"/>
              <a:buFont typeface="Arial"/>
              <a:buNone/>
            </a:pPr>
            <a:r>
              <a:rPr lang="en-US">
                <a:solidFill>
                  <a:schemeClr val="dk1"/>
                </a:solidFill>
              </a:rPr>
              <a:t>301-386-1577</a:t>
            </a:r>
            <a:endParaRPr>
              <a:solidFill>
                <a:schemeClr val="dk1"/>
              </a:solidFill>
            </a:endParaRPr>
          </a:p>
        </p:txBody>
      </p:sp>
      <p:sp>
        <p:nvSpPr>
          <p:cNvPr id="50" name="Google Shape;50;p7"/>
          <p:cNvSpPr txBox="1">
            <a:spLocks noGrp="1"/>
          </p:cNvSpPr>
          <p:nvPr>
            <p:ph type="title"/>
          </p:nvPr>
        </p:nvSpPr>
        <p:spPr>
          <a:xfrm>
            <a:off x="1584000" y="2317025"/>
            <a:ext cx="7560000" cy="115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Calibri"/>
              <a:buNone/>
            </a:pPr>
            <a:r>
              <a:rPr lang="en-US" sz="5300">
                <a:solidFill>
                  <a:srgbClr val="FDD20C"/>
                </a:solidFill>
              </a:rPr>
              <a:t>Avoiding the Summer Slide</a:t>
            </a:r>
            <a:endParaRPr sz="5300" b="0" i="0" u="none" strike="noStrike" cap="none">
              <a:solidFill>
                <a:srgbClr val="FDD20C"/>
              </a:solidFill>
              <a:latin typeface="Calibri"/>
              <a:ea typeface="Calibri"/>
              <a:cs typeface="Calibri"/>
              <a:sym typeface="Calibri"/>
            </a:endParaRPr>
          </a:p>
        </p:txBody>
      </p:sp>
      <p:pic>
        <p:nvPicPr>
          <p:cNvPr id="51" name="Google Shape;51;p7"/>
          <p:cNvPicPr preferRelativeResize="0"/>
          <p:nvPr/>
        </p:nvPicPr>
        <p:blipFill>
          <a:blip r:embed="rId4">
            <a:alphaModFix/>
          </a:blip>
          <a:stretch>
            <a:fillRect/>
          </a:stretch>
        </p:blipFill>
        <p:spPr>
          <a:xfrm flipH="1">
            <a:off x="6943726" y="4302650"/>
            <a:ext cx="1761074" cy="180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476283" y="75989"/>
            <a:ext cx="7403126" cy="10747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Autofit/>
          </a:bodyPr>
          <a:lstStyle/>
          <a:p>
            <a:pPr marL="119063" marR="0" lvl="0" indent="-4762" algn="l" rtl="0">
              <a:spcBef>
                <a:spcPts val="0"/>
              </a:spcBef>
              <a:spcAft>
                <a:spcPts val="0"/>
              </a:spcAft>
              <a:buClr>
                <a:schemeClr val="lt1"/>
              </a:buClr>
              <a:buSzPts val="3600"/>
              <a:buFont typeface="Calibri"/>
              <a:buNone/>
            </a:pPr>
            <a:r>
              <a:rPr lang="en-US"/>
              <a:t>Elementary/Middle Sneak Peak</a:t>
            </a:r>
            <a:endParaRPr sz="3600" b="0" i="0" u="none" strike="noStrike" cap="none">
              <a:solidFill>
                <a:schemeClr val="lt1"/>
              </a:solidFill>
              <a:latin typeface="Calibri"/>
              <a:ea typeface="Calibri"/>
              <a:cs typeface="Calibri"/>
              <a:sym typeface="Calibri"/>
            </a:endParaRPr>
          </a:p>
        </p:txBody>
      </p:sp>
      <p:sp>
        <p:nvSpPr>
          <p:cNvPr id="149" name="Google Shape;149;p16"/>
          <p:cNvSpPr txBox="1">
            <a:spLocks noGrp="1"/>
          </p:cNvSpPr>
          <p:nvPr>
            <p:ph type="body" idx="1"/>
          </p:nvPr>
        </p:nvSpPr>
        <p:spPr>
          <a:xfrm>
            <a:off x="457200" y="1271475"/>
            <a:ext cx="8229600" cy="4964100"/>
          </a:xfrm>
          <a:prstGeom prst="rect">
            <a:avLst/>
          </a:prstGeom>
          <a:noFill/>
          <a:ln>
            <a:noFill/>
          </a:ln>
        </p:spPr>
        <p:txBody>
          <a:bodyPr spcFirstLastPara="1" wrap="square" lIns="91425" tIns="45700" rIns="91425" bIns="45700" anchor="t" anchorCtr="0">
            <a:noAutofit/>
          </a:bodyPr>
          <a:lstStyle/>
          <a:p>
            <a:pPr marL="342900" marR="0" lvl="0" indent="-139700" algn="ctr" rtl="0">
              <a:spcBef>
                <a:spcPts val="0"/>
              </a:spcBef>
              <a:spcAft>
                <a:spcPts val="0"/>
              </a:spcAft>
              <a:buClr>
                <a:schemeClr val="dk1"/>
              </a:buClr>
              <a:buSzPts val="3200"/>
              <a:buFont typeface="Arial"/>
              <a:buNone/>
            </a:pPr>
            <a:r>
              <a:rPr lang="en-US"/>
              <a:t>30+ school-based programs for all grades plus:</a:t>
            </a:r>
            <a:endParaRPr sz="1000"/>
          </a:p>
          <a:p>
            <a:pPr marL="342900" marR="0" lvl="0" indent="-139700" algn="ctr" rtl="0">
              <a:spcBef>
                <a:spcPts val="0"/>
              </a:spcBef>
              <a:spcAft>
                <a:spcPts val="0"/>
              </a:spcAft>
              <a:buClr>
                <a:schemeClr val="dk1"/>
              </a:buClr>
              <a:buSzPts val="3200"/>
              <a:buFont typeface="Arial"/>
              <a:buNone/>
            </a:pPr>
            <a:endParaRPr sz="900"/>
          </a:p>
          <a:p>
            <a:pPr marL="342900" marR="0" lvl="0" indent="-139700" algn="ctr" rtl="0">
              <a:spcBef>
                <a:spcPts val="0"/>
              </a:spcBef>
              <a:spcAft>
                <a:spcPts val="0"/>
              </a:spcAft>
              <a:buClr>
                <a:schemeClr val="dk1"/>
              </a:buClr>
              <a:buSzPts val="3200"/>
              <a:buFont typeface="Arial"/>
              <a:buNone/>
            </a:pPr>
            <a:r>
              <a:rPr lang="en-US" sz="3000" b="1"/>
              <a:t>Elementary School</a:t>
            </a:r>
            <a:endParaRPr sz="3000" b="1"/>
          </a:p>
          <a:p>
            <a:pPr marL="0" lvl="0" indent="0" algn="l" rtl="0">
              <a:spcBef>
                <a:spcPts val="0"/>
              </a:spcBef>
              <a:spcAft>
                <a:spcPts val="0"/>
              </a:spcAft>
              <a:buClr>
                <a:schemeClr val="dk1"/>
              </a:buClr>
              <a:buSzPts val="3200"/>
              <a:buFont typeface="Arial"/>
              <a:buNone/>
            </a:pPr>
            <a:r>
              <a:rPr lang="en-US" sz="3000"/>
              <a:t>County Wide</a:t>
            </a:r>
            <a:endParaRPr sz="3000"/>
          </a:p>
          <a:p>
            <a:pPr marL="457200" marR="0" lvl="0" indent="-355600" algn="l" rtl="0">
              <a:spcBef>
                <a:spcPts val="0"/>
              </a:spcBef>
              <a:spcAft>
                <a:spcPts val="0"/>
              </a:spcAft>
              <a:buSzPts val="2000"/>
              <a:buChar char="•"/>
            </a:pPr>
            <a:r>
              <a:rPr lang="en-US" sz="2000"/>
              <a:t>Camp Schmidt Day Program</a:t>
            </a:r>
            <a:endParaRPr sz="2000"/>
          </a:p>
          <a:p>
            <a:pPr marL="457200" marR="0" lvl="0" indent="-355600" algn="l" rtl="0">
              <a:spcBef>
                <a:spcPts val="0"/>
              </a:spcBef>
              <a:spcAft>
                <a:spcPts val="0"/>
              </a:spcAft>
              <a:buSzPts val="2000"/>
              <a:buChar char="•"/>
            </a:pPr>
            <a:r>
              <a:rPr lang="en-US" sz="2000"/>
              <a:t>Judy Center Pre-Kindergarten</a:t>
            </a:r>
            <a:endParaRPr sz="2000"/>
          </a:p>
          <a:p>
            <a:pPr marL="457200" marR="0" lvl="0" indent="0" algn="l" rtl="0">
              <a:spcBef>
                <a:spcPts val="0"/>
              </a:spcBef>
              <a:spcAft>
                <a:spcPts val="0"/>
              </a:spcAft>
              <a:buNone/>
            </a:pPr>
            <a:endParaRPr sz="1500"/>
          </a:p>
          <a:p>
            <a:pPr marL="342900" lvl="0" indent="-139700" algn="ctr" rtl="0">
              <a:spcBef>
                <a:spcPts val="0"/>
              </a:spcBef>
              <a:spcAft>
                <a:spcPts val="0"/>
              </a:spcAft>
              <a:buClr>
                <a:schemeClr val="dk1"/>
              </a:buClr>
              <a:buSzPts val="3200"/>
              <a:buFont typeface="Arial"/>
              <a:buNone/>
            </a:pPr>
            <a:r>
              <a:rPr lang="en-US" sz="3000" b="1"/>
              <a:t>Middle School</a:t>
            </a:r>
            <a:endParaRPr sz="3000" b="1"/>
          </a:p>
          <a:p>
            <a:pPr marL="0" lvl="0" indent="0" algn="l" rtl="0">
              <a:spcBef>
                <a:spcPts val="0"/>
              </a:spcBef>
              <a:spcAft>
                <a:spcPts val="0"/>
              </a:spcAft>
              <a:buClr>
                <a:schemeClr val="dk1"/>
              </a:buClr>
              <a:buSzPts val="3200"/>
              <a:buFont typeface="Arial"/>
              <a:buNone/>
            </a:pPr>
            <a:r>
              <a:rPr lang="en-US" sz="3000"/>
              <a:t>County Wide</a:t>
            </a:r>
            <a:endParaRPr sz="3000"/>
          </a:p>
          <a:p>
            <a:pPr marL="457200" lvl="0" indent="-355600" algn="l" rtl="0">
              <a:spcBef>
                <a:spcPts val="0"/>
              </a:spcBef>
              <a:spcAft>
                <a:spcPts val="0"/>
              </a:spcAft>
              <a:buSzPts val="2000"/>
              <a:buChar char="•"/>
            </a:pPr>
            <a:r>
              <a:rPr lang="en-US" sz="2000"/>
              <a:t>Middle School Intervention</a:t>
            </a:r>
            <a:endParaRPr sz="2000"/>
          </a:p>
          <a:p>
            <a:pPr marL="457200" lvl="0" indent="-355600" algn="l" rtl="0">
              <a:spcBef>
                <a:spcPts val="0"/>
              </a:spcBef>
              <a:spcAft>
                <a:spcPts val="0"/>
              </a:spcAft>
              <a:buSzPts val="2000"/>
              <a:buChar char="•"/>
            </a:pPr>
            <a:r>
              <a:rPr lang="en-US" sz="2000"/>
              <a:t>Positive Deputies Assisting Youth (D.A.Y.) </a:t>
            </a:r>
            <a:endParaRPr sz="2000"/>
          </a:p>
          <a:p>
            <a:pPr marL="0" lvl="0" indent="0" algn="l" rtl="0">
              <a:spcBef>
                <a:spcPts val="0"/>
              </a:spcBef>
              <a:spcAft>
                <a:spcPts val="0"/>
              </a:spcAft>
              <a:buClr>
                <a:schemeClr val="dk1"/>
              </a:buClr>
              <a:buSzPts val="3200"/>
              <a:buFont typeface="Arial"/>
              <a:buNone/>
            </a:pPr>
            <a:r>
              <a:rPr lang="en-US" sz="3000"/>
              <a:t>Specialty Programs</a:t>
            </a:r>
            <a:endParaRPr sz="3000"/>
          </a:p>
          <a:p>
            <a:pPr marL="457200" lvl="0" indent="-355600" algn="l" rtl="0">
              <a:spcBef>
                <a:spcPts val="0"/>
              </a:spcBef>
              <a:spcAft>
                <a:spcPts val="0"/>
              </a:spcAft>
              <a:buSzPts val="2000"/>
              <a:buChar char="•"/>
            </a:pPr>
            <a:r>
              <a:rPr lang="en-US" sz="2000"/>
              <a:t>French Immersion</a:t>
            </a:r>
            <a:endParaRPr sz="2000"/>
          </a:p>
          <a:p>
            <a:pPr marL="457200" lvl="0" indent="-355600" algn="l" rtl="0">
              <a:spcBef>
                <a:spcPts val="0"/>
              </a:spcBef>
              <a:spcAft>
                <a:spcPts val="0"/>
              </a:spcAft>
              <a:buSzPts val="2000"/>
              <a:buChar char="•"/>
            </a:pPr>
            <a:r>
              <a:rPr lang="en-US" sz="2000"/>
              <a:t>Title 1 Science Technology Engineering Art Math (STEAM)</a:t>
            </a:r>
            <a:endParaRPr sz="2000"/>
          </a:p>
        </p:txBody>
      </p:sp>
      <p:sp>
        <p:nvSpPr>
          <p:cNvPr id="150" name="Google Shape;15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FFFFFF"/>
                </a:solidFill>
                <a:latin typeface="Calibri"/>
                <a:ea typeface="Calibri"/>
                <a:cs typeface="Calibri"/>
                <a:sym typeface="Calibri"/>
              </a:rPr>
              <a:t>10</a:t>
            </a:fld>
            <a:endParaRPr sz="1200">
              <a:solidFill>
                <a:srgbClr val="FFFFFF"/>
              </a:solidFill>
              <a:latin typeface="Calibri"/>
              <a:ea typeface="Calibri"/>
              <a:cs typeface="Calibri"/>
              <a:sym typeface="Calibri"/>
            </a:endParaRPr>
          </a:p>
        </p:txBody>
      </p:sp>
      <p:sp>
        <p:nvSpPr>
          <p:cNvPr id="151" name="Google Shape;151;p16"/>
          <p:cNvSpPr/>
          <p:nvPr/>
        </p:nvSpPr>
        <p:spPr>
          <a:xfrm>
            <a:off x="7151048" y="4371804"/>
            <a:ext cx="1754400" cy="1754400"/>
          </a:xfrm>
          <a:prstGeom prst="ellipse">
            <a:avLst/>
          </a:prstGeom>
          <a:solidFill>
            <a:srgbClr val="1651A2">
              <a:alpha val="580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52;p16"/>
          <p:cNvSpPr txBox="1"/>
          <p:nvPr/>
        </p:nvSpPr>
        <p:spPr>
          <a:xfrm>
            <a:off x="6896100" y="5005125"/>
            <a:ext cx="2247900" cy="125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8800"/>
              <a:buFont typeface="Century Gothic"/>
              <a:buNone/>
            </a:pPr>
            <a:r>
              <a:rPr lang="en-US" sz="2600" b="1">
                <a:solidFill>
                  <a:srgbClr val="FFFFFF"/>
                </a:solidFill>
                <a:latin typeface="Century Gothic"/>
                <a:ea typeface="Century Gothic"/>
                <a:cs typeface="Century Gothic"/>
                <a:sym typeface="Century Gothic"/>
              </a:rPr>
              <a:t>Offerings</a:t>
            </a:r>
            <a:endParaRPr sz="2600" b="1" i="0">
              <a:solidFill>
                <a:srgbClr val="FF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476283" y="75989"/>
            <a:ext cx="7403126" cy="10747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Autofit/>
          </a:bodyPr>
          <a:lstStyle/>
          <a:p>
            <a:pPr marL="119063" marR="0" lvl="0" indent="-4762" algn="l" rtl="0">
              <a:spcBef>
                <a:spcPts val="0"/>
              </a:spcBef>
              <a:spcAft>
                <a:spcPts val="0"/>
              </a:spcAft>
              <a:buClr>
                <a:schemeClr val="lt1"/>
              </a:buClr>
              <a:buSzPts val="3600"/>
              <a:buFont typeface="Calibri"/>
              <a:buNone/>
            </a:pPr>
            <a:r>
              <a:rPr lang="en-US"/>
              <a:t>High School Sneak Peak</a:t>
            </a:r>
            <a:endParaRPr sz="3600" b="0" i="0" u="none" strike="noStrike" cap="none">
              <a:solidFill>
                <a:schemeClr val="lt1"/>
              </a:solidFill>
              <a:latin typeface="Calibri"/>
              <a:ea typeface="Calibri"/>
              <a:cs typeface="Calibri"/>
              <a:sym typeface="Calibri"/>
            </a:endParaRPr>
          </a:p>
        </p:txBody>
      </p:sp>
      <p:sp>
        <p:nvSpPr>
          <p:cNvPr id="158" name="Google Shape;158;p17"/>
          <p:cNvSpPr txBox="1">
            <a:spLocks noGrp="1"/>
          </p:cNvSpPr>
          <p:nvPr>
            <p:ph type="body" idx="1"/>
          </p:nvPr>
        </p:nvSpPr>
        <p:spPr>
          <a:xfrm>
            <a:off x="457200" y="1490538"/>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a:t>County Wide</a:t>
            </a:r>
            <a:endParaRPr/>
          </a:p>
          <a:p>
            <a:pPr marL="457200" lvl="0" indent="-355600" algn="l" rtl="0">
              <a:spcBef>
                <a:spcPts val="0"/>
              </a:spcBef>
              <a:spcAft>
                <a:spcPts val="0"/>
              </a:spcAft>
              <a:buSzPts val="2000"/>
              <a:buChar char="•"/>
            </a:pPr>
            <a:r>
              <a:rPr lang="en-US" sz="2000"/>
              <a:t>College Readiness Bootcamp</a:t>
            </a:r>
            <a:endParaRPr sz="2000"/>
          </a:p>
          <a:p>
            <a:pPr marL="457200" lvl="0" indent="-355600" algn="l" rtl="0">
              <a:spcBef>
                <a:spcPts val="0"/>
              </a:spcBef>
              <a:spcAft>
                <a:spcPts val="0"/>
              </a:spcAft>
              <a:buSzPts val="2000"/>
              <a:buChar char="•"/>
            </a:pPr>
            <a:r>
              <a:rPr lang="en-US" sz="2000"/>
              <a:t>Credit Recovery and Original Credit</a:t>
            </a:r>
            <a:endParaRPr sz="2000"/>
          </a:p>
          <a:p>
            <a:pPr marL="457200" lvl="0" indent="-355600" algn="l" rtl="0">
              <a:spcBef>
                <a:spcPts val="0"/>
              </a:spcBef>
              <a:spcAft>
                <a:spcPts val="0"/>
              </a:spcAft>
              <a:buSzPts val="2000"/>
              <a:buChar char="•"/>
            </a:pPr>
            <a:r>
              <a:rPr lang="en-US" sz="2000"/>
              <a:t>Healthcare Careers</a:t>
            </a:r>
            <a:endParaRPr sz="2000"/>
          </a:p>
          <a:p>
            <a:pPr marL="457200" lvl="0" indent="-355600" algn="l" rtl="0">
              <a:spcBef>
                <a:spcPts val="0"/>
              </a:spcBef>
              <a:spcAft>
                <a:spcPts val="0"/>
              </a:spcAft>
              <a:buSzPts val="2000"/>
              <a:buChar char="•"/>
            </a:pPr>
            <a:r>
              <a:rPr lang="en-US" sz="2000"/>
              <a:t>Teen Adventure Camp</a:t>
            </a:r>
            <a:endParaRPr sz="2000"/>
          </a:p>
          <a:p>
            <a:pPr marL="457200" lvl="0" indent="0" algn="l" rtl="0">
              <a:spcBef>
                <a:spcPts val="0"/>
              </a:spcBef>
              <a:spcAft>
                <a:spcPts val="0"/>
              </a:spcAft>
              <a:buNone/>
            </a:pPr>
            <a:endParaRPr sz="1100"/>
          </a:p>
          <a:p>
            <a:pPr marL="0" lvl="0" indent="0" algn="l" rtl="0">
              <a:spcBef>
                <a:spcPts val="0"/>
              </a:spcBef>
              <a:spcAft>
                <a:spcPts val="0"/>
              </a:spcAft>
              <a:buClr>
                <a:schemeClr val="dk1"/>
              </a:buClr>
              <a:buSzPts val="3200"/>
              <a:buFont typeface="Arial"/>
              <a:buNone/>
            </a:pPr>
            <a:r>
              <a:rPr lang="en-US"/>
              <a:t>Specialty Programs</a:t>
            </a:r>
            <a:endParaRPr/>
          </a:p>
          <a:p>
            <a:pPr marL="457200" lvl="0" indent="-355600" algn="l" rtl="0">
              <a:spcBef>
                <a:spcPts val="0"/>
              </a:spcBef>
              <a:spcAft>
                <a:spcPts val="0"/>
              </a:spcAft>
              <a:buSzPts val="2000"/>
              <a:buChar char="•"/>
            </a:pPr>
            <a:r>
              <a:rPr lang="en-US" sz="2000"/>
              <a:t>Aerospace</a:t>
            </a:r>
            <a:endParaRPr sz="2000"/>
          </a:p>
          <a:p>
            <a:pPr marL="457200" lvl="0" indent="-355600" algn="l" rtl="0">
              <a:spcBef>
                <a:spcPts val="0"/>
              </a:spcBef>
              <a:spcAft>
                <a:spcPts val="0"/>
              </a:spcAft>
              <a:buSzPts val="2000"/>
              <a:buChar char="•"/>
            </a:pPr>
            <a:r>
              <a:rPr lang="en-US" sz="2000"/>
              <a:t>Cadet Officer Leadership Program</a:t>
            </a:r>
            <a:endParaRPr sz="2000"/>
          </a:p>
          <a:p>
            <a:pPr marL="457200" lvl="0" indent="-355600" algn="l" rtl="0">
              <a:spcBef>
                <a:spcPts val="0"/>
              </a:spcBef>
              <a:spcAft>
                <a:spcPts val="0"/>
              </a:spcAft>
              <a:buSzPts val="2000"/>
              <a:buChar char="•"/>
            </a:pPr>
            <a:r>
              <a:rPr lang="en-US" sz="2000"/>
              <a:t>International Baccalaureate</a:t>
            </a:r>
            <a:endParaRPr sz="2000"/>
          </a:p>
          <a:p>
            <a:pPr marL="457200" lvl="0" indent="-355600" algn="l" rtl="0">
              <a:spcBef>
                <a:spcPts val="0"/>
              </a:spcBef>
              <a:spcAft>
                <a:spcPts val="0"/>
              </a:spcAft>
              <a:buSzPts val="2000"/>
              <a:buChar char="•"/>
            </a:pPr>
            <a:r>
              <a:rPr lang="en-US" sz="2000"/>
              <a:t>International High School</a:t>
            </a:r>
            <a:endParaRPr sz="2000"/>
          </a:p>
          <a:p>
            <a:pPr marL="457200" lvl="0" indent="-355600" algn="l" rtl="0">
              <a:spcBef>
                <a:spcPts val="0"/>
              </a:spcBef>
              <a:spcAft>
                <a:spcPts val="0"/>
              </a:spcAft>
              <a:buSzPts val="2000"/>
              <a:buChar char="•"/>
            </a:pPr>
            <a:r>
              <a:rPr lang="en-US" sz="2000"/>
              <a:t>Pathways in Technology Early College (PTECH)</a:t>
            </a:r>
            <a:endParaRPr sz="2000"/>
          </a:p>
          <a:p>
            <a:pPr marL="457200" lvl="0" indent="-355600" algn="l" rtl="0">
              <a:spcBef>
                <a:spcPts val="0"/>
              </a:spcBef>
              <a:spcAft>
                <a:spcPts val="0"/>
              </a:spcAft>
              <a:buSzPts val="2000"/>
              <a:buChar char="•"/>
            </a:pPr>
            <a:r>
              <a:rPr lang="en-US" sz="2000"/>
              <a:t>Science and Technology</a:t>
            </a:r>
            <a:endParaRPr sz="2000"/>
          </a:p>
          <a:p>
            <a:pPr marL="457200" lvl="0" indent="-355600" algn="l" rtl="0">
              <a:spcBef>
                <a:spcPts val="0"/>
              </a:spcBef>
              <a:spcAft>
                <a:spcPts val="0"/>
              </a:spcAft>
              <a:buSzPts val="2000"/>
              <a:buChar char="•"/>
            </a:pPr>
            <a:r>
              <a:rPr lang="en-US" sz="2000"/>
              <a:t>Talent Ready</a:t>
            </a:r>
            <a:endParaRPr sz="2000"/>
          </a:p>
          <a:p>
            <a:pPr marL="457200" lvl="0" indent="0" algn="l" rtl="0">
              <a:spcBef>
                <a:spcPts val="0"/>
              </a:spcBef>
              <a:spcAft>
                <a:spcPts val="0"/>
              </a:spcAft>
              <a:buNone/>
            </a:pPr>
            <a:endParaRPr sz="2000"/>
          </a:p>
        </p:txBody>
      </p:sp>
      <p:sp>
        <p:nvSpPr>
          <p:cNvPr id="159" name="Google Shape;15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FFFFFF"/>
                </a:solidFill>
                <a:latin typeface="Calibri"/>
                <a:ea typeface="Calibri"/>
                <a:cs typeface="Calibri"/>
                <a:sym typeface="Calibri"/>
              </a:rPr>
              <a:t>11</a:t>
            </a:fld>
            <a:endParaRPr sz="1200">
              <a:solidFill>
                <a:srgbClr val="FFFFFF"/>
              </a:solidFill>
              <a:latin typeface="Calibri"/>
              <a:ea typeface="Calibri"/>
              <a:cs typeface="Calibri"/>
              <a:sym typeface="Calibri"/>
            </a:endParaRPr>
          </a:p>
        </p:txBody>
      </p:sp>
      <p:sp>
        <p:nvSpPr>
          <p:cNvPr id="160" name="Google Shape;160;p17"/>
          <p:cNvSpPr/>
          <p:nvPr/>
        </p:nvSpPr>
        <p:spPr>
          <a:xfrm>
            <a:off x="7151048" y="4371804"/>
            <a:ext cx="1754400" cy="1754400"/>
          </a:xfrm>
          <a:prstGeom prst="ellipse">
            <a:avLst/>
          </a:prstGeom>
          <a:solidFill>
            <a:srgbClr val="1651A2">
              <a:alpha val="580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17"/>
          <p:cNvSpPr txBox="1"/>
          <p:nvPr/>
        </p:nvSpPr>
        <p:spPr>
          <a:xfrm>
            <a:off x="6896100" y="5005125"/>
            <a:ext cx="2247900" cy="125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8800"/>
              <a:buFont typeface="Century Gothic"/>
              <a:buNone/>
            </a:pPr>
            <a:r>
              <a:rPr lang="en-US" sz="2600" b="1">
                <a:solidFill>
                  <a:srgbClr val="FFFFFF"/>
                </a:solidFill>
                <a:latin typeface="Century Gothic"/>
                <a:ea typeface="Century Gothic"/>
                <a:cs typeface="Century Gothic"/>
                <a:sym typeface="Century Gothic"/>
              </a:rPr>
              <a:t>Offerings</a:t>
            </a:r>
            <a:endParaRPr sz="2600" b="1" i="0">
              <a:solidFill>
                <a:srgbClr val="FF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subTitle" idx="1"/>
          </p:nvPr>
        </p:nvSpPr>
        <p:spPr>
          <a:xfrm>
            <a:off x="1693375" y="4098851"/>
            <a:ext cx="6078900" cy="168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88888"/>
              </a:buClr>
              <a:buSzPts val="2800"/>
              <a:buFont typeface="Arial"/>
              <a:buNone/>
            </a:pPr>
            <a:r>
              <a:rPr lang="en-US">
                <a:solidFill>
                  <a:schemeClr val="dk1"/>
                </a:solidFill>
              </a:rPr>
              <a:t>Toni Brooks</a:t>
            </a:r>
            <a:endParaRPr>
              <a:solidFill>
                <a:schemeClr val="dk1"/>
              </a:solidFill>
            </a:endParaRPr>
          </a:p>
          <a:p>
            <a:pPr marL="0" marR="0" lvl="0" indent="0" algn="l" rtl="0">
              <a:spcBef>
                <a:spcPts val="0"/>
              </a:spcBef>
              <a:spcAft>
                <a:spcPts val="0"/>
              </a:spcAft>
              <a:buClr>
                <a:srgbClr val="888888"/>
              </a:buClr>
              <a:buSzPts val="2800"/>
              <a:buFont typeface="Arial"/>
              <a:buNone/>
            </a:pPr>
            <a:r>
              <a:rPr lang="en-US">
                <a:solidFill>
                  <a:schemeClr val="dk1"/>
                </a:solidFill>
              </a:rPr>
              <a:t>Supervisor, Instructional Support</a:t>
            </a:r>
            <a:endParaRPr>
              <a:solidFill>
                <a:schemeClr val="dk1"/>
              </a:solidFill>
            </a:endParaRPr>
          </a:p>
          <a:p>
            <a:pPr marL="0" marR="0" lvl="0" indent="0" algn="l" rtl="0">
              <a:spcBef>
                <a:spcPts val="0"/>
              </a:spcBef>
              <a:spcAft>
                <a:spcPts val="0"/>
              </a:spcAft>
              <a:buClr>
                <a:srgbClr val="888888"/>
              </a:buClr>
              <a:buSzPts val="2800"/>
              <a:buFont typeface="Arial"/>
              <a:buNone/>
            </a:pPr>
            <a:r>
              <a:rPr lang="en-US">
                <a:solidFill>
                  <a:schemeClr val="dk1"/>
                </a:solidFill>
              </a:rPr>
              <a:t>Division of Academics</a:t>
            </a:r>
            <a:endParaRPr>
              <a:solidFill>
                <a:schemeClr val="dk1"/>
              </a:solidFill>
            </a:endParaRPr>
          </a:p>
          <a:p>
            <a:pPr marL="0" marR="0" lvl="0" indent="0" algn="l" rtl="0">
              <a:spcBef>
                <a:spcPts val="0"/>
              </a:spcBef>
              <a:spcAft>
                <a:spcPts val="0"/>
              </a:spcAft>
              <a:buClr>
                <a:srgbClr val="888888"/>
              </a:buClr>
              <a:buSzPts val="2800"/>
              <a:buFont typeface="Arial"/>
              <a:buNone/>
            </a:pPr>
            <a:r>
              <a:rPr lang="en-US" u="sng">
                <a:solidFill>
                  <a:schemeClr val="hlink"/>
                </a:solidFill>
                <a:hlinkClick r:id="rId3"/>
              </a:rPr>
              <a:t>tbrook@pgcps.org</a:t>
            </a:r>
            <a:endParaRPr/>
          </a:p>
          <a:p>
            <a:pPr marL="0" marR="0" lvl="0" indent="0" algn="l" rtl="0">
              <a:spcBef>
                <a:spcPts val="0"/>
              </a:spcBef>
              <a:spcAft>
                <a:spcPts val="0"/>
              </a:spcAft>
              <a:buClr>
                <a:srgbClr val="888888"/>
              </a:buClr>
              <a:buSzPts val="2800"/>
              <a:buFont typeface="Arial"/>
              <a:buNone/>
            </a:pPr>
            <a:r>
              <a:rPr lang="en-US">
                <a:solidFill>
                  <a:schemeClr val="dk1"/>
                </a:solidFill>
              </a:rPr>
              <a:t>301-386-1577</a:t>
            </a:r>
            <a:endParaRPr>
              <a:solidFill>
                <a:schemeClr val="dk1"/>
              </a:solidFill>
            </a:endParaRPr>
          </a:p>
        </p:txBody>
      </p:sp>
      <p:sp>
        <p:nvSpPr>
          <p:cNvPr id="167" name="Google Shape;167;p18"/>
          <p:cNvSpPr txBox="1">
            <a:spLocks noGrp="1"/>
          </p:cNvSpPr>
          <p:nvPr>
            <p:ph type="title"/>
          </p:nvPr>
        </p:nvSpPr>
        <p:spPr>
          <a:xfrm>
            <a:off x="1693384" y="2451706"/>
            <a:ext cx="6306900" cy="115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Calibri"/>
              <a:buNone/>
            </a:pPr>
            <a:r>
              <a:rPr lang="en-US" sz="5300"/>
              <a:t>Summer Programs 2024</a:t>
            </a:r>
            <a:endParaRPr sz="5300" b="0" i="0" u="none" strike="noStrike" cap="none">
              <a:solidFill>
                <a:schemeClr val="lt1"/>
              </a:solidFill>
              <a:latin typeface="Calibri"/>
              <a:ea typeface="Calibri"/>
              <a:cs typeface="Calibri"/>
              <a:sym typeface="Calibri"/>
            </a:endParaRPr>
          </a:p>
        </p:txBody>
      </p:sp>
      <p:pic>
        <p:nvPicPr>
          <p:cNvPr id="168" name="Google Shape;168;p18"/>
          <p:cNvPicPr preferRelativeResize="0"/>
          <p:nvPr/>
        </p:nvPicPr>
        <p:blipFill>
          <a:blip r:embed="rId4">
            <a:alphaModFix/>
          </a:blip>
          <a:stretch>
            <a:fillRect/>
          </a:stretch>
        </p:blipFill>
        <p:spPr>
          <a:xfrm flipH="1">
            <a:off x="6943726" y="4302650"/>
            <a:ext cx="1761074" cy="180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663450" y="76000"/>
            <a:ext cx="5949000" cy="1074600"/>
          </a:xfrm>
          <a:prstGeom prst="rect">
            <a:avLst/>
          </a:prstGeom>
        </p:spPr>
        <p:txBody>
          <a:bodyPr spcFirstLastPara="1" wrap="square" lIns="91425" tIns="91425" rIns="91425" bIns="91425" anchor="ctr" anchorCtr="0">
            <a:noAutofit/>
          </a:bodyPr>
          <a:lstStyle/>
          <a:p>
            <a:pPr marL="119063" lvl="0" indent="-4762" algn="l" rtl="0">
              <a:spcBef>
                <a:spcPts val="0"/>
              </a:spcBef>
              <a:spcAft>
                <a:spcPts val="0"/>
              </a:spcAft>
              <a:buNone/>
            </a:pPr>
            <a:r>
              <a:rPr lang="en-US" i="1">
                <a:solidFill>
                  <a:srgbClr val="FFD966"/>
                </a:solidFill>
              </a:rPr>
              <a:t>Summer Slide</a:t>
            </a:r>
            <a:r>
              <a:rPr lang="en-US" i="1"/>
              <a:t> </a:t>
            </a:r>
            <a:r>
              <a:rPr lang="en-US"/>
              <a:t>Defined</a:t>
            </a:r>
            <a:endParaRPr/>
          </a:p>
        </p:txBody>
      </p:sp>
      <p:sp>
        <p:nvSpPr>
          <p:cNvPr id="58" name="Google Shape;58;p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59" name="Google Shape;59;p8"/>
          <p:cNvSpPr txBox="1"/>
          <p:nvPr/>
        </p:nvSpPr>
        <p:spPr>
          <a:xfrm>
            <a:off x="2663450" y="1524000"/>
            <a:ext cx="6354600" cy="47253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Font typeface="Calibri"/>
              <a:buChar char="●"/>
            </a:pPr>
            <a:r>
              <a:rPr lang="en-US" sz="3200" b="1">
                <a:solidFill>
                  <a:schemeClr val="dk1"/>
                </a:solidFill>
                <a:latin typeface="Calibri"/>
                <a:ea typeface="Calibri"/>
                <a:cs typeface="Calibri"/>
                <a:sym typeface="Calibri"/>
              </a:rPr>
              <a:t>Summer Learning Loss</a:t>
            </a:r>
            <a:endParaRPr sz="3200" b="1">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Tendency for students to lose some gains in achievement </a:t>
            </a:r>
            <a:endParaRPr sz="320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Font typeface="Calibri"/>
              <a:buChar char="○"/>
            </a:pPr>
            <a:r>
              <a:rPr lang="en-US" sz="3500" b="1">
                <a:solidFill>
                  <a:schemeClr val="dk1"/>
                </a:solidFill>
                <a:latin typeface="Calibri"/>
                <a:ea typeface="Calibri"/>
                <a:cs typeface="Calibri"/>
                <a:sym typeface="Calibri"/>
              </a:rPr>
              <a:t>20%-40% learning loss depending on the study</a:t>
            </a:r>
            <a:endParaRPr sz="3500" b="1">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Occurs when students are not involved with academic activities.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Math, Vocabulary, Reading are most impacted</a:t>
            </a:r>
            <a:endParaRPr sz="3200">
              <a:solidFill>
                <a:schemeClr val="dk1"/>
              </a:solidFill>
              <a:latin typeface="Calibri"/>
              <a:ea typeface="Calibri"/>
              <a:cs typeface="Calibri"/>
              <a:sym typeface="Calibri"/>
            </a:endParaRPr>
          </a:p>
        </p:txBody>
      </p:sp>
      <p:pic>
        <p:nvPicPr>
          <p:cNvPr id="60" name="Google Shape;60;p8" descr="A picture containing person, people, yellow, bus&#10;&#10;Description automatically generated"/>
          <p:cNvPicPr preferRelativeResize="0"/>
          <p:nvPr/>
        </p:nvPicPr>
        <p:blipFill rotWithShape="1">
          <a:blip r:embed="rId3">
            <a:alphaModFix/>
          </a:blip>
          <a:srcRect l="12870" t="3301" r="32687" b="5739"/>
          <a:stretch/>
        </p:blipFill>
        <p:spPr>
          <a:xfrm>
            <a:off x="0" y="1264625"/>
            <a:ext cx="2460626" cy="4984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2663450" y="76000"/>
            <a:ext cx="5949000" cy="1074600"/>
          </a:xfrm>
          <a:prstGeom prst="rect">
            <a:avLst/>
          </a:prstGeom>
        </p:spPr>
        <p:txBody>
          <a:bodyPr spcFirstLastPara="1" wrap="square" lIns="91425" tIns="91425" rIns="91425" bIns="91425" anchor="ctr" anchorCtr="0">
            <a:noAutofit/>
          </a:bodyPr>
          <a:lstStyle/>
          <a:p>
            <a:pPr marL="119063" lvl="0" indent="-4762" algn="l" rtl="0">
              <a:spcBef>
                <a:spcPts val="0"/>
              </a:spcBef>
              <a:spcAft>
                <a:spcPts val="0"/>
              </a:spcAft>
              <a:buNone/>
            </a:pPr>
            <a:r>
              <a:rPr lang="en-US"/>
              <a:t>Tips to Avoid Summer Slide</a:t>
            </a:r>
            <a:endParaRPr/>
          </a:p>
        </p:txBody>
      </p:sp>
      <p:sp>
        <p:nvSpPr>
          <p:cNvPr id="67" name="Google Shape;67;p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68" name="Google Shape;68;p9"/>
          <p:cNvSpPr txBox="1"/>
          <p:nvPr/>
        </p:nvSpPr>
        <p:spPr>
          <a:xfrm>
            <a:off x="646825" y="1561225"/>
            <a:ext cx="8497200" cy="44358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Schedule learning on a calendar and see how it adds up</a:t>
            </a:r>
            <a:endParaRPr sz="32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Engage in daily learning 30-60 minutes</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Read, Write and Calculate Daily</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Schedule limited screen time</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Play thinking games like Yahtzee</a:t>
            </a:r>
            <a:endParaRPr sz="28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Enroll in a summer program</a:t>
            </a:r>
            <a:endParaRPr sz="3200">
              <a:solidFill>
                <a:schemeClr val="dk1"/>
              </a:solidFill>
              <a:latin typeface="Calibri"/>
              <a:ea typeface="Calibri"/>
              <a:cs typeface="Calibri"/>
              <a:sym typeface="Calibri"/>
            </a:endParaRPr>
          </a:p>
        </p:txBody>
      </p:sp>
      <p:pic>
        <p:nvPicPr>
          <p:cNvPr id="69" name="Google Shape;69;p9"/>
          <p:cNvPicPr preferRelativeResize="0"/>
          <p:nvPr/>
        </p:nvPicPr>
        <p:blipFill>
          <a:blip r:embed="rId3">
            <a:alphaModFix/>
          </a:blip>
          <a:stretch>
            <a:fillRect/>
          </a:stretch>
        </p:blipFill>
        <p:spPr>
          <a:xfrm>
            <a:off x="6958825" y="3096300"/>
            <a:ext cx="1917275" cy="19573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1476283" y="75989"/>
            <a:ext cx="7403100" cy="1074600"/>
          </a:xfrm>
          <a:prstGeom prst="rect">
            <a:avLst/>
          </a:prstGeom>
        </p:spPr>
        <p:txBody>
          <a:bodyPr spcFirstLastPara="1" wrap="square" lIns="91425" tIns="91425" rIns="91425" bIns="91425" anchor="ctr" anchorCtr="0">
            <a:noAutofit/>
          </a:bodyPr>
          <a:lstStyle/>
          <a:p>
            <a:pPr marL="119063" lvl="0" indent="-4762" algn="l" rtl="0">
              <a:spcBef>
                <a:spcPts val="0"/>
              </a:spcBef>
              <a:spcAft>
                <a:spcPts val="0"/>
              </a:spcAft>
              <a:buNone/>
            </a:pPr>
            <a:r>
              <a:rPr lang="en-US"/>
              <a:t>Prince George’s County Opportunities</a:t>
            </a:r>
            <a:endParaRPr/>
          </a:p>
          <a:p>
            <a:pPr marL="0" lvl="0" indent="0" algn="l" rtl="0">
              <a:spcBef>
                <a:spcPts val="0"/>
              </a:spcBef>
              <a:spcAft>
                <a:spcPts val="0"/>
              </a:spcAft>
              <a:buNone/>
            </a:pPr>
            <a:r>
              <a:rPr lang="en-US" sz="3200"/>
              <a:t>Grades 2-8 Language Arts, Math, STEAM</a:t>
            </a:r>
            <a:endParaRPr/>
          </a:p>
        </p:txBody>
      </p:sp>
      <p:sp>
        <p:nvSpPr>
          <p:cNvPr id="76" name="Google Shape;76;p1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77" name="Google Shape;77;p10"/>
          <p:cNvSpPr/>
          <p:nvPr/>
        </p:nvSpPr>
        <p:spPr>
          <a:xfrm>
            <a:off x="2498525" y="1981200"/>
            <a:ext cx="4626300" cy="4026000"/>
          </a:xfrm>
          <a:prstGeom prst="round2SameRect">
            <a:avLst>
              <a:gd name="adj1" fmla="val 6201"/>
              <a:gd name="adj2" fmla="val 0"/>
            </a:avLst>
          </a:prstGeom>
          <a:solidFill>
            <a:srgbClr val="FDD20C"/>
          </a:solidFill>
          <a:ln>
            <a:noFill/>
          </a:ln>
        </p:spPr>
        <p:txBody>
          <a:bodyPr spcFirstLastPara="1" wrap="square" lIns="91425" tIns="91425" rIns="91425" bIns="91425" anchor="ctr" anchorCtr="0">
            <a:noAutofit/>
          </a:bodyPr>
          <a:lstStyle/>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endParaRPr/>
          </a:p>
          <a:p>
            <a:pPr marL="457200" lvl="0" indent="0" algn="ctr" rtl="0">
              <a:spcBef>
                <a:spcPts val="0"/>
              </a:spcBef>
              <a:spcAft>
                <a:spcPts val="0"/>
              </a:spcAft>
              <a:buNone/>
            </a:pPr>
            <a:r>
              <a:rPr lang="en-US" sz="2600" u="sng">
                <a:solidFill>
                  <a:schemeClr val="hlink"/>
                </a:solidFill>
                <a:latin typeface="Calibri"/>
                <a:ea typeface="Calibri"/>
                <a:cs typeface="Calibri"/>
                <a:sym typeface="Calibri"/>
                <a:hlinkClick r:id="rId3"/>
              </a:rPr>
              <a:t>Prince George’s Community College </a:t>
            </a:r>
            <a:endParaRPr/>
          </a:p>
          <a:p>
            <a:pPr marL="457200" lvl="0" indent="0" algn="ctr" rtl="0">
              <a:spcBef>
                <a:spcPts val="0"/>
              </a:spcBef>
              <a:spcAft>
                <a:spcPts val="0"/>
              </a:spcAft>
              <a:buNone/>
            </a:pPr>
            <a:r>
              <a:rPr lang="en-US" sz="2600" u="sng">
                <a:solidFill>
                  <a:schemeClr val="hlink"/>
                </a:solidFill>
                <a:latin typeface="Calibri"/>
                <a:ea typeface="Calibri"/>
                <a:cs typeface="Calibri"/>
                <a:sym typeface="Calibri"/>
                <a:hlinkClick r:id="rId3"/>
              </a:rPr>
              <a:t>2024 Owl Scholars Schedule</a:t>
            </a:r>
            <a:endParaRPr sz="2600">
              <a:solidFill>
                <a:schemeClr val="dk1"/>
              </a:solidFill>
              <a:latin typeface="Calibri"/>
              <a:ea typeface="Calibri"/>
              <a:cs typeface="Calibri"/>
              <a:sym typeface="Calibri"/>
            </a:endParaRPr>
          </a:p>
          <a:p>
            <a:pPr marL="457200" lvl="0" indent="0" algn="ctr" rtl="0">
              <a:spcBef>
                <a:spcPts val="0"/>
              </a:spcBef>
              <a:spcAft>
                <a:spcPts val="0"/>
              </a:spcAft>
              <a:buNone/>
            </a:pPr>
            <a:r>
              <a:rPr lang="en-US" sz="2600">
                <a:solidFill>
                  <a:schemeClr val="dk1"/>
                </a:solidFill>
                <a:latin typeface="Calibri"/>
                <a:ea typeface="Calibri"/>
                <a:cs typeface="Calibri"/>
                <a:sym typeface="Calibri"/>
              </a:rPr>
              <a:t>limited space</a:t>
            </a:r>
            <a:endParaRPr sz="2600">
              <a:solidFill>
                <a:schemeClr val="dk1"/>
              </a:solidFill>
              <a:latin typeface="Calibri"/>
              <a:ea typeface="Calibri"/>
              <a:cs typeface="Calibri"/>
              <a:sym typeface="Calibri"/>
            </a:endParaRPr>
          </a:p>
          <a:p>
            <a:pPr marL="457200" lvl="0" indent="0" algn="ctr" rtl="0">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Apply early</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p:txBody>
      </p:sp>
      <p:pic>
        <p:nvPicPr>
          <p:cNvPr id="78" name="Google Shape;78;p10"/>
          <p:cNvPicPr preferRelativeResize="0"/>
          <p:nvPr/>
        </p:nvPicPr>
        <p:blipFill>
          <a:blip r:embed="rId4">
            <a:alphaModFix/>
          </a:blip>
          <a:stretch>
            <a:fillRect/>
          </a:stretch>
        </p:blipFill>
        <p:spPr>
          <a:xfrm>
            <a:off x="3717925" y="1298575"/>
            <a:ext cx="2363225" cy="2447925"/>
          </a:xfrm>
          <a:prstGeom prst="rect">
            <a:avLst/>
          </a:prstGeom>
          <a:solidFill>
            <a:srgbClr val="FDD20C"/>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476283" y="304589"/>
            <a:ext cx="7403100" cy="107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Prince George’s County Opportunities</a:t>
            </a:r>
            <a:endParaRPr/>
          </a:p>
          <a:p>
            <a:pPr marL="0" lvl="0" indent="0" algn="l" rtl="0">
              <a:spcBef>
                <a:spcPts val="1000"/>
              </a:spcBef>
              <a:spcAft>
                <a:spcPts val="0"/>
              </a:spcAft>
              <a:buClr>
                <a:schemeClr val="dk1"/>
              </a:buClr>
              <a:buSzPts val="1100"/>
              <a:buFont typeface="Arial"/>
              <a:buNone/>
            </a:pPr>
            <a:r>
              <a:rPr lang="en-US" sz="3200"/>
              <a:t>Ages 14 to 24 summer work experiences</a:t>
            </a:r>
            <a:endParaRPr sz="3200"/>
          </a:p>
          <a:p>
            <a:pPr marL="0" lvl="0" indent="0" algn="l" rtl="0">
              <a:spcBef>
                <a:spcPts val="0"/>
              </a:spcBef>
              <a:spcAft>
                <a:spcPts val="0"/>
              </a:spcAft>
              <a:buNone/>
            </a:pPr>
            <a:endParaRPr/>
          </a:p>
        </p:txBody>
      </p:sp>
      <p:sp>
        <p:nvSpPr>
          <p:cNvPr id="85" name="Google Shape;85;p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86" name="Google Shape;86;p11"/>
          <p:cNvSpPr/>
          <p:nvPr/>
        </p:nvSpPr>
        <p:spPr>
          <a:xfrm>
            <a:off x="2498525" y="2514600"/>
            <a:ext cx="4626300" cy="3795900"/>
          </a:xfrm>
          <a:prstGeom prst="round2SameRect">
            <a:avLst>
              <a:gd name="adj1" fmla="val 6201"/>
              <a:gd name="adj2" fmla="val 0"/>
            </a:avLst>
          </a:prstGeom>
          <a:solidFill>
            <a:srgbClr val="FDD20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US" sz="2600" u="sng">
                <a:solidFill>
                  <a:schemeClr val="hlink"/>
                </a:solidFill>
                <a:latin typeface="Calibri"/>
                <a:ea typeface="Calibri"/>
                <a:cs typeface="Calibri"/>
                <a:sym typeface="Calibri"/>
                <a:hlinkClick r:id="rId3"/>
              </a:rPr>
              <a:t>Prince George’s County Summer Youth Enrichment Program</a:t>
            </a:r>
            <a:r>
              <a:rPr lang="en-US" sz="26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a:p>
            <a:pPr marL="0" lvl="0" indent="0" algn="ctr" rtl="0">
              <a:spcBef>
                <a:spcPts val="0"/>
              </a:spcBef>
              <a:spcAft>
                <a:spcPts val="0"/>
              </a:spcAft>
              <a:buNone/>
            </a:pPr>
            <a:r>
              <a:rPr lang="en-US" sz="2600">
                <a:solidFill>
                  <a:schemeClr val="dk1"/>
                </a:solidFill>
                <a:latin typeface="Calibri"/>
                <a:ea typeface="Calibri"/>
                <a:cs typeface="Calibri"/>
                <a:sym typeface="Calibri"/>
              </a:rPr>
              <a:t>apply March 1-31</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p:txBody>
      </p:sp>
      <p:pic>
        <p:nvPicPr>
          <p:cNvPr id="87" name="Google Shape;87;p11"/>
          <p:cNvPicPr preferRelativeResize="0"/>
          <p:nvPr/>
        </p:nvPicPr>
        <p:blipFill>
          <a:blip r:embed="rId4">
            <a:alphaModFix/>
          </a:blip>
          <a:stretch>
            <a:fillRect/>
          </a:stretch>
        </p:blipFill>
        <p:spPr>
          <a:xfrm>
            <a:off x="3657600" y="1498600"/>
            <a:ext cx="2498526" cy="2230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476283" y="304589"/>
            <a:ext cx="7403100" cy="107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Prince George’s County Opportunities</a:t>
            </a:r>
            <a:endParaRPr/>
          </a:p>
          <a:p>
            <a:pPr marL="0" lvl="0" indent="0" algn="ctr" rtl="0">
              <a:spcBef>
                <a:spcPts val="1000"/>
              </a:spcBef>
              <a:spcAft>
                <a:spcPts val="0"/>
              </a:spcAft>
              <a:buClr>
                <a:schemeClr val="dk1"/>
              </a:buClr>
              <a:buSzPts val="1100"/>
              <a:buFont typeface="Arial"/>
              <a:buNone/>
            </a:pPr>
            <a:r>
              <a:rPr lang="en-US" sz="3200"/>
              <a:t>All Ages</a:t>
            </a:r>
            <a:endParaRPr sz="3200"/>
          </a:p>
          <a:p>
            <a:pPr marL="0" lvl="0" indent="0" algn="l" rtl="0">
              <a:spcBef>
                <a:spcPts val="0"/>
              </a:spcBef>
              <a:spcAft>
                <a:spcPts val="0"/>
              </a:spcAft>
              <a:buNone/>
            </a:pPr>
            <a:endParaRPr/>
          </a:p>
        </p:txBody>
      </p:sp>
      <p:sp>
        <p:nvSpPr>
          <p:cNvPr id="94" name="Google Shape;94;p1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95" name="Google Shape;95;p12"/>
          <p:cNvSpPr/>
          <p:nvPr/>
        </p:nvSpPr>
        <p:spPr>
          <a:xfrm>
            <a:off x="2540000" y="2514600"/>
            <a:ext cx="4584900" cy="3600300"/>
          </a:xfrm>
          <a:prstGeom prst="round2SameRect">
            <a:avLst>
              <a:gd name="adj1" fmla="val 6201"/>
              <a:gd name="adj2" fmla="val 16148"/>
            </a:avLst>
          </a:prstGeom>
          <a:solidFill>
            <a:srgbClr val="FDD2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600" u="sng">
                <a:solidFill>
                  <a:schemeClr val="hlink"/>
                </a:solidFill>
                <a:latin typeface="Calibri"/>
                <a:ea typeface="Calibri"/>
                <a:cs typeface="Calibri"/>
                <a:sym typeface="Calibri"/>
                <a:hlinkClick r:id="rId3"/>
              </a:rPr>
              <a:t>Prince George’s Parks and Recreation</a:t>
            </a:r>
            <a:r>
              <a:rPr lang="en-US" sz="2600">
                <a:solidFill>
                  <a:schemeClr val="dk1"/>
                </a:solidFill>
                <a:latin typeface="Calibri"/>
                <a:ea typeface="Calibri"/>
                <a:cs typeface="Calibri"/>
                <a:sym typeface="Calibri"/>
              </a:rPr>
              <a:t> - March 13 registration opens</a:t>
            </a:r>
            <a:endParaRPr sz="2600">
              <a:solidFill>
                <a:schemeClr val="dk1"/>
              </a:solidFill>
              <a:latin typeface="Calibri"/>
              <a:ea typeface="Calibri"/>
              <a:cs typeface="Calibri"/>
              <a:sym typeface="Calibri"/>
            </a:endParaRPr>
          </a:p>
          <a:p>
            <a:pPr marL="91440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US" sz="2600" u="sng">
                <a:solidFill>
                  <a:schemeClr val="hlink"/>
                </a:solidFill>
                <a:latin typeface="Calibri"/>
                <a:ea typeface="Calibri"/>
                <a:cs typeface="Calibri"/>
                <a:sym typeface="Calibri"/>
                <a:hlinkClick r:id="rId4"/>
              </a:rPr>
              <a:t>Prince George’s County Memorial Library System</a:t>
            </a:r>
            <a:r>
              <a:rPr lang="en-US" sz="2600">
                <a:solidFill>
                  <a:schemeClr val="dk1"/>
                </a:solidFill>
                <a:latin typeface="Calibri"/>
                <a:ea typeface="Calibri"/>
                <a:cs typeface="Calibri"/>
                <a:sym typeface="Calibri"/>
              </a:rPr>
              <a:t> (pending)</a:t>
            </a:r>
            <a:endParaRPr sz="2600">
              <a:solidFill>
                <a:schemeClr val="dk1"/>
              </a:solidFill>
              <a:latin typeface="Calibri"/>
              <a:ea typeface="Calibri"/>
              <a:cs typeface="Calibri"/>
              <a:sym typeface="Calibri"/>
            </a:endParaRPr>
          </a:p>
        </p:txBody>
      </p:sp>
      <p:pic>
        <p:nvPicPr>
          <p:cNvPr id="96" name="Google Shape;96;p12"/>
          <p:cNvPicPr preferRelativeResize="0"/>
          <p:nvPr/>
        </p:nvPicPr>
        <p:blipFill>
          <a:blip r:embed="rId5">
            <a:alphaModFix/>
          </a:blip>
          <a:stretch>
            <a:fillRect/>
          </a:stretch>
        </p:blipFill>
        <p:spPr>
          <a:xfrm>
            <a:off x="457200" y="1323250"/>
            <a:ext cx="2498526" cy="1483011"/>
          </a:xfrm>
          <a:prstGeom prst="rect">
            <a:avLst/>
          </a:prstGeom>
          <a:solidFill>
            <a:srgbClr val="FDD20C"/>
          </a:solidFill>
          <a:ln>
            <a:noFill/>
          </a:ln>
        </p:spPr>
      </p:pic>
      <p:pic>
        <p:nvPicPr>
          <p:cNvPr id="97" name="Google Shape;97;p12"/>
          <p:cNvPicPr preferRelativeResize="0"/>
          <p:nvPr/>
        </p:nvPicPr>
        <p:blipFill>
          <a:blip r:embed="rId6">
            <a:alphaModFix/>
          </a:blip>
          <a:stretch>
            <a:fillRect/>
          </a:stretch>
        </p:blipFill>
        <p:spPr>
          <a:xfrm>
            <a:off x="6680200" y="5524500"/>
            <a:ext cx="2366801" cy="674550"/>
          </a:xfrm>
          <a:prstGeom prst="rect">
            <a:avLst/>
          </a:prstGeom>
          <a:solidFill>
            <a:srgbClr val="FDD20C"/>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1009650" y="365125"/>
            <a:ext cx="7886700" cy="459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1F5E"/>
              </a:buClr>
              <a:buSzPts val="3000"/>
              <a:buFont typeface="Century Gothic"/>
              <a:buNone/>
            </a:pPr>
            <a:r>
              <a:rPr lang="en-US" sz="3200" b="0">
                <a:solidFill>
                  <a:schemeClr val="lt1"/>
                </a:solidFill>
                <a:latin typeface="Calibri"/>
                <a:ea typeface="Calibri"/>
                <a:cs typeface="Calibri"/>
                <a:sym typeface="Calibri"/>
              </a:rPr>
              <a:t>PGCPS Best Practices for Summer Learning</a:t>
            </a:r>
            <a:endParaRPr sz="3200" b="0">
              <a:solidFill>
                <a:schemeClr val="lt1"/>
              </a:solidFill>
              <a:latin typeface="Calibri"/>
              <a:ea typeface="Calibri"/>
              <a:cs typeface="Calibri"/>
              <a:sym typeface="Calibri"/>
            </a:endParaRPr>
          </a:p>
        </p:txBody>
      </p:sp>
      <p:sp>
        <p:nvSpPr>
          <p:cNvPr id="103" name="Google Shape;103;p13"/>
          <p:cNvSpPr/>
          <p:nvPr/>
        </p:nvSpPr>
        <p:spPr>
          <a:xfrm>
            <a:off x="490252" y="5097230"/>
            <a:ext cx="2502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1F5E"/>
                </a:solidFill>
                <a:latin typeface="Century Gothic"/>
                <a:ea typeface="Century Gothic"/>
                <a:cs typeface="Century Gothic"/>
                <a:sym typeface="Century Gothic"/>
              </a:rPr>
              <a:t>Academic Enrichment</a:t>
            </a:r>
            <a:endParaRPr/>
          </a:p>
        </p:txBody>
      </p:sp>
      <p:sp>
        <p:nvSpPr>
          <p:cNvPr id="104" name="Google Shape;104;p13"/>
          <p:cNvSpPr/>
          <p:nvPr/>
        </p:nvSpPr>
        <p:spPr>
          <a:xfrm>
            <a:off x="6157653" y="5093182"/>
            <a:ext cx="25611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1F5E"/>
                </a:solidFill>
                <a:latin typeface="Century Gothic"/>
                <a:ea typeface="Century Gothic"/>
                <a:cs typeface="Century Gothic"/>
                <a:sym typeface="Century Gothic"/>
              </a:rPr>
              <a:t>Support for Transition to Middle and High School </a:t>
            </a:r>
            <a:endParaRPr/>
          </a:p>
        </p:txBody>
      </p:sp>
      <p:sp>
        <p:nvSpPr>
          <p:cNvPr id="105" name="Google Shape;105;p13"/>
          <p:cNvSpPr/>
          <p:nvPr/>
        </p:nvSpPr>
        <p:spPr>
          <a:xfrm>
            <a:off x="3363589" y="5093182"/>
            <a:ext cx="24480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1F5E"/>
                </a:solidFill>
                <a:latin typeface="Century Gothic"/>
                <a:ea typeface="Century Gothic"/>
                <a:cs typeface="Century Gothic"/>
                <a:sym typeface="Century Gothic"/>
              </a:rPr>
              <a:t>Accelerated Learning </a:t>
            </a:r>
            <a:endParaRPr/>
          </a:p>
          <a:p>
            <a:pPr marL="0" marR="0" lvl="0" indent="0" algn="l" rtl="0">
              <a:spcBef>
                <a:spcPts val="0"/>
              </a:spcBef>
              <a:spcAft>
                <a:spcPts val="0"/>
              </a:spcAft>
              <a:buNone/>
            </a:pPr>
            <a:r>
              <a:rPr lang="en-US" sz="2000" b="1">
                <a:solidFill>
                  <a:srgbClr val="001F5E"/>
                </a:solidFill>
                <a:latin typeface="Century Gothic"/>
                <a:ea typeface="Century Gothic"/>
                <a:cs typeface="Century Gothic"/>
                <a:sym typeface="Century Gothic"/>
              </a:rPr>
              <a:t>Opportunities</a:t>
            </a:r>
            <a:endParaRPr/>
          </a:p>
        </p:txBody>
      </p:sp>
      <p:cxnSp>
        <p:nvCxnSpPr>
          <p:cNvPr id="106" name="Google Shape;106;p13"/>
          <p:cNvCxnSpPr/>
          <p:nvPr/>
        </p:nvCxnSpPr>
        <p:spPr>
          <a:xfrm>
            <a:off x="6187621" y="4968320"/>
            <a:ext cx="2448000" cy="0"/>
          </a:xfrm>
          <a:prstGeom prst="straightConnector1">
            <a:avLst/>
          </a:prstGeom>
          <a:noFill/>
          <a:ln w="19050" cap="flat" cmpd="sng">
            <a:solidFill>
              <a:schemeClr val="accent2"/>
            </a:solidFill>
            <a:prstDash val="solid"/>
            <a:miter lim="800000"/>
            <a:headEnd type="none" w="sm" len="sm"/>
            <a:tailEnd type="none" w="sm" len="sm"/>
          </a:ln>
        </p:spPr>
      </p:cxnSp>
      <p:cxnSp>
        <p:nvCxnSpPr>
          <p:cNvPr id="107" name="Google Shape;107;p13"/>
          <p:cNvCxnSpPr/>
          <p:nvPr/>
        </p:nvCxnSpPr>
        <p:spPr>
          <a:xfrm>
            <a:off x="3408327" y="4968320"/>
            <a:ext cx="2448000" cy="0"/>
          </a:xfrm>
          <a:prstGeom prst="straightConnector1">
            <a:avLst/>
          </a:prstGeom>
          <a:noFill/>
          <a:ln w="19050" cap="flat" cmpd="sng">
            <a:solidFill>
              <a:schemeClr val="accent2"/>
            </a:solidFill>
            <a:prstDash val="solid"/>
            <a:miter lim="800000"/>
            <a:headEnd type="none" w="sm" len="sm"/>
            <a:tailEnd type="none" w="sm" len="sm"/>
          </a:ln>
        </p:spPr>
      </p:cxnSp>
      <p:cxnSp>
        <p:nvCxnSpPr>
          <p:cNvPr id="108" name="Google Shape;108;p13"/>
          <p:cNvCxnSpPr/>
          <p:nvPr/>
        </p:nvCxnSpPr>
        <p:spPr>
          <a:xfrm>
            <a:off x="544812" y="4968320"/>
            <a:ext cx="2448000" cy="0"/>
          </a:xfrm>
          <a:prstGeom prst="straightConnector1">
            <a:avLst/>
          </a:prstGeom>
          <a:noFill/>
          <a:ln w="19050" cap="flat" cmpd="sng">
            <a:solidFill>
              <a:schemeClr val="accent2"/>
            </a:solidFill>
            <a:prstDash val="solid"/>
            <a:miter lim="800000"/>
            <a:headEnd type="none" w="sm" len="sm"/>
            <a:tailEnd type="none" w="sm" len="sm"/>
          </a:ln>
        </p:spPr>
      </p:cxnSp>
      <p:sp>
        <p:nvSpPr>
          <p:cNvPr id="109" name="Google Shape;109;p13"/>
          <p:cNvSpPr txBox="1"/>
          <p:nvPr/>
        </p:nvSpPr>
        <p:spPr>
          <a:xfrm>
            <a:off x="490252" y="6112770"/>
            <a:ext cx="5196000" cy="299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200"/>
              <a:buFont typeface="Arial"/>
              <a:buNone/>
            </a:pPr>
            <a:r>
              <a:rPr lang="en-US" sz="1200" b="1" i="0">
                <a:solidFill>
                  <a:srgbClr val="7F7F7F"/>
                </a:solidFill>
                <a:latin typeface="Century Gothic"/>
                <a:ea typeface="Century Gothic"/>
                <a:cs typeface="Century Gothic"/>
                <a:sym typeface="Century Gothic"/>
              </a:rPr>
              <a:t>(Hanover Research, 2020)</a:t>
            </a:r>
            <a:endParaRPr/>
          </a:p>
        </p:txBody>
      </p:sp>
      <p:pic>
        <p:nvPicPr>
          <p:cNvPr id="110" name="Google Shape;110;p13" descr="A picture containing person, outdoor, meal&#10;&#10;Description automatically generated"/>
          <p:cNvPicPr preferRelativeResize="0"/>
          <p:nvPr/>
        </p:nvPicPr>
        <p:blipFill rotWithShape="1">
          <a:blip r:embed="rId3">
            <a:alphaModFix/>
          </a:blip>
          <a:srcRect l="11032" r="23104"/>
          <a:stretch/>
        </p:blipFill>
        <p:spPr>
          <a:xfrm>
            <a:off x="544813" y="1510236"/>
            <a:ext cx="2448041" cy="3302770"/>
          </a:xfrm>
          <a:prstGeom prst="rect">
            <a:avLst/>
          </a:prstGeom>
          <a:noFill/>
          <a:ln>
            <a:noFill/>
          </a:ln>
        </p:spPr>
      </p:pic>
      <p:pic>
        <p:nvPicPr>
          <p:cNvPr id="111" name="Google Shape;111;p13"/>
          <p:cNvPicPr preferRelativeResize="0"/>
          <p:nvPr/>
        </p:nvPicPr>
        <p:blipFill rotWithShape="1">
          <a:blip r:embed="rId4">
            <a:alphaModFix/>
          </a:blip>
          <a:srcRect l="17138" r="17145"/>
          <a:stretch/>
        </p:blipFill>
        <p:spPr>
          <a:xfrm>
            <a:off x="3408328" y="1510236"/>
            <a:ext cx="2448041" cy="3308703"/>
          </a:xfrm>
          <a:prstGeom prst="rect">
            <a:avLst/>
          </a:prstGeom>
          <a:noFill/>
          <a:ln>
            <a:noFill/>
          </a:ln>
        </p:spPr>
      </p:pic>
      <p:pic>
        <p:nvPicPr>
          <p:cNvPr id="112" name="Google Shape;112;p13" descr="A picture containing person, group&#10;&#10;Description automatically generated"/>
          <p:cNvPicPr preferRelativeResize="0"/>
          <p:nvPr/>
        </p:nvPicPr>
        <p:blipFill rotWithShape="1">
          <a:blip r:embed="rId5">
            <a:alphaModFix/>
          </a:blip>
          <a:srcRect l="13260" r="21989"/>
          <a:stretch/>
        </p:blipFill>
        <p:spPr>
          <a:xfrm>
            <a:off x="6187621" y="1509640"/>
            <a:ext cx="2448048" cy="3296113"/>
          </a:xfrm>
          <a:prstGeom prst="rect">
            <a:avLst/>
          </a:prstGeom>
          <a:noFill/>
          <a:ln>
            <a:noFill/>
          </a:ln>
        </p:spPr>
      </p:pic>
      <p:sp>
        <p:nvSpPr>
          <p:cNvPr id="113" name="Google Shape;113;p1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1476283" y="75989"/>
            <a:ext cx="7403100" cy="1074600"/>
          </a:xfrm>
          <a:prstGeom prst="rect">
            <a:avLst/>
          </a:prstGeom>
        </p:spPr>
        <p:txBody>
          <a:bodyPr spcFirstLastPara="1" wrap="square" lIns="91425" tIns="91425" rIns="91425" bIns="91425" anchor="ctr" anchorCtr="0">
            <a:noAutofit/>
          </a:bodyPr>
          <a:lstStyle/>
          <a:p>
            <a:pPr marL="119063" lvl="0" indent="-4762" algn="ctr" rtl="0">
              <a:spcBef>
                <a:spcPts val="0"/>
              </a:spcBef>
              <a:spcAft>
                <a:spcPts val="0"/>
              </a:spcAft>
              <a:buNone/>
            </a:pPr>
            <a:r>
              <a:rPr lang="en-US"/>
              <a:t>PGCPS Summer 2024</a:t>
            </a:r>
            <a:endParaRPr/>
          </a:p>
        </p:txBody>
      </p:sp>
      <p:sp>
        <p:nvSpPr>
          <p:cNvPr id="120" name="Google Shape;120;p14"/>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sp>
        <p:nvSpPr>
          <p:cNvPr id="121" name="Google Shape;121;p1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22" name="Google Shape;122;p14"/>
          <p:cNvPicPr preferRelativeResize="0"/>
          <p:nvPr/>
        </p:nvPicPr>
        <p:blipFill rotWithShape="1">
          <a:blip r:embed="rId3">
            <a:alphaModFix/>
          </a:blip>
          <a:srcRect/>
          <a:stretch/>
        </p:blipFill>
        <p:spPr>
          <a:xfrm>
            <a:off x="21013" y="1388625"/>
            <a:ext cx="9118925" cy="5318575"/>
          </a:xfrm>
          <a:prstGeom prst="rect">
            <a:avLst/>
          </a:prstGeom>
          <a:noFill/>
          <a:ln>
            <a:noFill/>
          </a:ln>
        </p:spPr>
      </p:pic>
      <p:sp>
        <p:nvSpPr>
          <p:cNvPr id="123" name="Google Shape;123;p14"/>
          <p:cNvSpPr/>
          <p:nvPr/>
        </p:nvSpPr>
        <p:spPr>
          <a:xfrm>
            <a:off x="356901" y="4253725"/>
            <a:ext cx="2754600" cy="8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001F5E"/>
                </a:solidFill>
                <a:latin typeface="Century Gothic"/>
                <a:ea typeface="Century Gothic"/>
                <a:cs typeface="Century Gothic"/>
                <a:sym typeface="Century Gothic"/>
              </a:rPr>
              <a:t>Students participate in </a:t>
            </a:r>
            <a:r>
              <a:rPr lang="en-US" sz="1700" b="1">
                <a:solidFill>
                  <a:srgbClr val="001F5E"/>
                </a:solidFill>
                <a:latin typeface="Century Gothic"/>
                <a:ea typeface="Century Gothic"/>
                <a:cs typeface="Century Gothic"/>
                <a:sym typeface="Century Gothic"/>
              </a:rPr>
              <a:t>enrichment, acceleration, bridge, or credit recovery</a:t>
            </a:r>
            <a:r>
              <a:rPr lang="en-US" sz="1700">
                <a:solidFill>
                  <a:srgbClr val="001F5E"/>
                </a:solidFill>
                <a:latin typeface="Century Gothic"/>
                <a:ea typeface="Century Gothic"/>
                <a:cs typeface="Century Gothic"/>
                <a:sym typeface="Century Gothic"/>
              </a:rPr>
              <a:t>.  </a:t>
            </a:r>
            <a:endParaRPr/>
          </a:p>
        </p:txBody>
      </p:sp>
      <p:cxnSp>
        <p:nvCxnSpPr>
          <p:cNvPr id="124" name="Google Shape;124;p14"/>
          <p:cNvCxnSpPr/>
          <p:nvPr/>
        </p:nvCxnSpPr>
        <p:spPr>
          <a:xfrm>
            <a:off x="3034959" y="2303759"/>
            <a:ext cx="0" cy="2982300"/>
          </a:xfrm>
          <a:prstGeom prst="straightConnector1">
            <a:avLst/>
          </a:prstGeom>
          <a:noFill/>
          <a:ln w="19050" cap="flat" cmpd="sng">
            <a:solidFill>
              <a:srgbClr val="FDD20C"/>
            </a:solidFill>
            <a:prstDash val="solid"/>
            <a:miter lim="800000"/>
            <a:headEnd type="none" w="sm" len="sm"/>
            <a:tailEnd type="none" w="sm" len="sm"/>
          </a:ln>
        </p:spPr>
      </p:cxnSp>
      <p:pic>
        <p:nvPicPr>
          <p:cNvPr id="125" name="Google Shape;125;p14"/>
          <p:cNvPicPr preferRelativeResize="0"/>
          <p:nvPr/>
        </p:nvPicPr>
        <p:blipFill rotWithShape="1">
          <a:blip r:embed="rId4">
            <a:alphaModFix/>
          </a:blip>
          <a:srcRect/>
          <a:stretch/>
        </p:blipFill>
        <p:spPr>
          <a:xfrm>
            <a:off x="3882283" y="2480641"/>
            <a:ext cx="1329406" cy="1314300"/>
          </a:xfrm>
          <a:prstGeom prst="rect">
            <a:avLst/>
          </a:prstGeom>
          <a:noFill/>
          <a:ln>
            <a:noFill/>
          </a:ln>
        </p:spPr>
      </p:pic>
      <p:sp>
        <p:nvSpPr>
          <p:cNvPr id="126" name="Google Shape;126;p14"/>
          <p:cNvSpPr/>
          <p:nvPr/>
        </p:nvSpPr>
        <p:spPr>
          <a:xfrm>
            <a:off x="3599927" y="4253725"/>
            <a:ext cx="1961100" cy="61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001F5E"/>
                </a:solidFill>
                <a:latin typeface="Century Gothic"/>
                <a:ea typeface="Century Gothic"/>
                <a:cs typeface="Century Gothic"/>
                <a:sym typeface="Century Gothic"/>
              </a:rPr>
              <a:t>Most programs are</a:t>
            </a:r>
            <a:r>
              <a:rPr lang="en-US" sz="1700" b="1">
                <a:solidFill>
                  <a:srgbClr val="001F5E"/>
                </a:solidFill>
                <a:latin typeface="Century Gothic"/>
                <a:ea typeface="Century Gothic"/>
                <a:cs typeface="Century Gothic"/>
                <a:sym typeface="Century Gothic"/>
              </a:rPr>
              <a:t> Face to Face;  </a:t>
            </a:r>
            <a:r>
              <a:rPr lang="en-US" sz="1700">
                <a:solidFill>
                  <a:srgbClr val="001F5E"/>
                </a:solidFill>
                <a:latin typeface="Century Gothic"/>
                <a:ea typeface="Century Gothic"/>
                <a:cs typeface="Century Gothic"/>
                <a:sym typeface="Century Gothic"/>
              </a:rPr>
              <a:t>Some are </a:t>
            </a:r>
            <a:r>
              <a:rPr lang="en-US" sz="1700" b="1">
                <a:solidFill>
                  <a:srgbClr val="001F5E"/>
                </a:solidFill>
                <a:latin typeface="Century Gothic"/>
                <a:ea typeface="Century Gothic"/>
                <a:cs typeface="Century Gothic"/>
                <a:sym typeface="Century Gothic"/>
              </a:rPr>
              <a:t>Virtual </a:t>
            </a:r>
            <a:endParaRPr/>
          </a:p>
        </p:txBody>
      </p:sp>
      <p:cxnSp>
        <p:nvCxnSpPr>
          <p:cNvPr id="127" name="Google Shape;127;p14"/>
          <p:cNvCxnSpPr/>
          <p:nvPr/>
        </p:nvCxnSpPr>
        <p:spPr>
          <a:xfrm>
            <a:off x="6235359" y="2456159"/>
            <a:ext cx="0" cy="2982300"/>
          </a:xfrm>
          <a:prstGeom prst="straightConnector1">
            <a:avLst/>
          </a:prstGeom>
          <a:noFill/>
          <a:ln w="19050" cap="flat" cmpd="sng">
            <a:solidFill>
              <a:srgbClr val="FDD20C"/>
            </a:solidFill>
            <a:prstDash val="solid"/>
            <a:miter lim="800000"/>
            <a:headEnd type="none" w="sm" len="sm"/>
            <a:tailEnd type="none" w="sm" len="sm"/>
          </a:ln>
        </p:spPr>
      </p:cxnSp>
      <p:pic>
        <p:nvPicPr>
          <p:cNvPr id="128" name="Google Shape;128;p14"/>
          <p:cNvPicPr preferRelativeResize="0"/>
          <p:nvPr/>
        </p:nvPicPr>
        <p:blipFill rotWithShape="1">
          <a:blip r:embed="rId5">
            <a:alphaModFix/>
          </a:blip>
          <a:srcRect/>
          <a:stretch/>
        </p:blipFill>
        <p:spPr>
          <a:xfrm>
            <a:off x="6856209" y="2469850"/>
            <a:ext cx="1402793" cy="1325640"/>
          </a:xfrm>
          <a:prstGeom prst="rect">
            <a:avLst/>
          </a:prstGeom>
          <a:noFill/>
          <a:ln>
            <a:noFill/>
          </a:ln>
        </p:spPr>
      </p:pic>
      <p:sp>
        <p:nvSpPr>
          <p:cNvPr id="129" name="Google Shape;129;p14"/>
          <p:cNvSpPr/>
          <p:nvPr/>
        </p:nvSpPr>
        <p:spPr>
          <a:xfrm>
            <a:off x="6495221" y="4253725"/>
            <a:ext cx="1961100" cy="10746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r>
              <a:rPr lang="en-US" sz="1700">
                <a:solidFill>
                  <a:srgbClr val="001F5E"/>
                </a:solidFill>
                <a:latin typeface="Century Gothic"/>
                <a:ea typeface="Century Gothic"/>
                <a:cs typeface="Century Gothic"/>
                <a:sym typeface="Century Gothic"/>
              </a:rPr>
              <a:t>Support provided by </a:t>
            </a:r>
            <a:br>
              <a:rPr lang="en-US" sz="1700">
                <a:solidFill>
                  <a:srgbClr val="001F5E"/>
                </a:solidFill>
                <a:latin typeface="Century Gothic"/>
                <a:ea typeface="Century Gothic"/>
                <a:cs typeface="Century Gothic"/>
                <a:sym typeface="Century Gothic"/>
              </a:rPr>
            </a:br>
            <a:r>
              <a:rPr lang="en-US" sz="1700" b="1">
                <a:solidFill>
                  <a:srgbClr val="001F5E"/>
                </a:solidFill>
                <a:latin typeface="Century Gothic"/>
                <a:ea typeface="Century Gothic"/>
                <a:cs typeface="Century Gothic"/>
                <a:sym typeface="Century Gothic"/>
              </a:rPr>
              <a:t>certified</a:t>
            </a:r>
            <a:r>
              <a:rPr lang="en-US" sz="1700">
                <a:solidFill>
                  <a:srgbClr val="001F5E"/>
                </a:solidFill>
                <a:latin typeface="Century Gothic"/>
                <a:ea typeface="Century Gothic"/>
                <a:cs typeface="Century Gothic"/>
                <a:sym typeface="Century Gothic"/>
              </a:rPr>
              <a:t> content area </a:t>
            </a:r>
            <a:r>
              <a:rPr lang="en-US" sz="1700" b="1">
                <a:solidFill>
                  <a:srgbClr val="001F5E"/>
                </a:solidFill>
                <a:latin typeface="Century Gothic"/>
                <a:ea typeface="Century Gothic"/>
                <a:cs typeface="Century Gothic"/>
                <a:sym typeface="Century Gothic"/>
              </a:rPr>
              <a:t>teachers </a:t>
            </a:r>
            <a:r>
              <a:rPr lang="en-US" sz="1700">
                <a:solidFill>
                  <a:srgbClr val="001F5E"/>
                </a:solidFill>
                <a:latin typeface="Century Gothic"/>
                <a:ea typeface="Century Gothic"/>
                <a:cs typeface="Century Gothic"/>
                <a:sym typeface="Century Gothic"/>
              </a:rPr>
              <a:t>and includes </a:t>
            </a:r>
            <a:r>
              <a:rPr lang="en-US" sz="1700" b="1">
                <a:solidFill>
                  <a:srgbClr val="001F5E"/>
                </a:solidFill>
                <a:latin typeface="Century Gothic"/>
                <a:ea typeface="Century Gothic"/>
                <a:cs typeface="Century Gothic"/>
                <a:sym typeface="Century Gothic"/>
              </a:rPr>
              <a:t>Social-Emotional Learning </a:t>
            </a:r>
            <a:r>
              <a:rPr lang="en-US" sz="1700">
                <a:solidFill>
                  <a:srgbClr val="001F5E"/>
                </a:solidFill>
                <a:latin typeface="Century Gothic"/>
                <a:ea typeface="Century Gothic"/>
                <a:cs typeface="Century Gothic"/>
                <a:sym typeface="Century Gothic"/>
              </a:rPr>
              <a:t>and program goals</a:t>
            </a:r>
            <a:r>
              <a:rPr lang="en-US" sz="1700" b="1">
                <a:solidFill>
                  <a:srgbClr val="001F5E"/>
                </a:solidFill>
                <a:latin typeface="Century Gothic"/>
                <a:ea typeface="Century Gothic"/>
                <a:cs typeface="Century Gothic"/>
                <a:sym typeface="Century Gothic"/>
              </a:rPr>
              <a:t>.</a:t>
            </a:r>
            <a:endParaRPr/>
          </a:p>
        </p:txBody>
      </p:sp>
      <p:sp>
        <p:nvSpPr>
          <p:cNvPr id="130" name="Google Shape;130;p14"/>
          <p:cNvSpPr txBox="1"/>
          <p:nvPr/>
        </p:nvSpPr>
        <p:spPr>
          <a:xfrm>
            <a:off x="355988" y="1388625"/>
            <a:ext cx="8382000" cy="677100"/>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US" sz="3200" u="sng">
                <a:solidFill>
                  <a:schemeClr val="hlink"/>
                </a:solidFill>
                <a:latin typeface="Calibri"/>
                <a:ea typeface="Calibri"/>
                <a:cs typeface="Calibri"/>
                <a:sym typeface="Calibri"/>
                <a:hlinkClick r:id="rId6"/>
              </a:rPr>
              <a:t>Summer Programs 2024 Webpage link</a:t>
            </a:r>
            <a:r>
              <a:rPr lang="en-US"/>
              <a:t> </a:t>
            </a:r>
            <a:r>
              <a:rPr lang="en-US" sz="1900"/>
              <a:t>active March 22</a:t>
            </a:r>
            <a:endParaRPr sz="1900"/>
          </a:p>
        </p:txBody>
      </p:sp>
      <p:pic>
        <p:nvPicPr>
          <p:cNvPr id="131" name="Google Shape;131;p14"/>
          <p:cNvPicPr preferRelativeResize="0"/>
          <p:nvPr/>
        </p:nvPicPr>
        <p:blipFill>
          <a:blip r:embed="rId7">
            <a:alphaModFix/>
          </a:blip>
          <a:stretch>
            <a:fillRect/>
          </a:stretch>
        </p:blipFill>
        <p:spPr>
          <a:xfrm>
            <a:off x="538350" y="2303750"/>
            <a:ext cx="2133599" cy="14759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3572552" y="76000"/>
            <a:ext cx="5307000" cy="10746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Autofit/>
          </a:bodyPr>
          <a:lstStyle/>
          <a:p>
            <a:pPr marL="119063" marR="0" lvl="0" indent="-4762" algn="l" rtl="0">
              <a:spcBef>
                <a:spcPts val="0"/>
              </a:spcBef>
              <a:spcAft>
                <a:spcPts val="0"/>
              </a:spcAft>
              <a:buClr>
                <a:schemeClr val="lt1"/>
              </a:buClr>
              <a:buSzPts val="3600"/>
              <a:buFont typeface="Calibri"/>
              <a:buNone/>
            </a:pPr>
            <a:r>
              <a:rPr lang="en-US"/>
              <a:t>Outcomes</a:t>
            </a:r>
            <a:endParaRPr sz="3600" b="0" i="0" u="none" strike="noStrike" cap="none">
              <a:solidFill>
                <a:schemeClr val="lt1"/>
              </a:solidFill>
              <a:latin typeface="Calibri"/>
              <a:ea typeface="Calibri"/>
              <a:cs typeface="Calibri"/>
              <a:sym typeface="Calibri"/>
            </a:endParaRPr>
          </a:p>
        </p:txBody>
      </p:sp>
      <p:sp>
        <p:nvSpPr>
          <p:cNvPr id="137" name="Google Shape;137;p15"/>
          <p:cNvSpPr txBox="1">
            <a:spLocks noGrp="1"/>
          </p:cNvSpPr>
          <p:nvPr>
            <p:ph type="body" idx="1"/>
          </p:nvPr>
        </p:nvSpPr>
        <p:spPr>
          <a:xfrm>
            <a:off x="457200" y="1531100"/>
            <a:ext cx="8229600" cy="459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700" u="sng">
                <a:solidFill>
                  <a:schemeClr val="hlink"/>
                </a:solidFill>
                <a:latin typeface="Arial"/>
                <a:ea typeface="Arial"/>
                <a:cs typeface="Arial"/>
                <a:sym typeface="Arial"/>
                <a:hlinkClick r:id="rId3"/>
              </a:rPr>
              <a:t>Summer Learning Programs Outcomes Report</a:t>
            </a:r>
            <a:r>
              <a:rPr lang="en-US"/>
              <a:t> Highlights:</a:t>
            </a:r>
            <a:endParaRPr/>
          </a:p>
          <a:p>
            <a:pPr marL="457200" marR="0" lvl="0" indent="-400050" algn="l" rtl="0">
              <a:spcBef>
                <a:spcPts val="1500"/>
              </a:spcBef>
              <a:spcAft>
                <a:spcPts val="0"/>
              </a:spcAft>
              <a:buSzPts val="2700"/>
              <a:buChar char="•"/>
            </a:pPr>
            <a:r>
              <a:rPr lang="en-US" sz="2700"/>
              <a:t>1388 Elementary Acceleration Academy </a:t>
            </a:r>
            <a:endParaRPr sz="2700"/>
          </a:p>
          <a:p>
            <a:pPr marL="914400" marR="0" lvl="1" indent="-355600" algn="l" rtl="0">
              <a:spcBef>
                <a:spcPts val="0"/>
              </a:spcBef>
              <a:spcAft>
                <a:spcPts val="0"/>
              </a:spcAft>
              <a:buSzPts val="2000"/>
              <a:buChar char="–"/>
            </a:pPr>
            <a:r>
              <a:rPr lang="en-US" sz="2000"/>
              <a:t>Reading/ELA growth – 39.0% </a:t>
            </a:r>
            <a:endParaRPr sz="2000"/>
          </a:p>
          <a:p>
            <a:pPr marL="914400" marR="0" lvl="1" indent="-355600" algn="l" rtl="0">
              <a:spcBef>
                <a:spcPts val="0"/>
              </a:spcBef>
              <a:spcAft>
                <a:spcPts val="0"/>
              </a:spcAft>
              <a:buSzPts val="2000"/>
              <a:buChar char="–"/>
            </a:pPr>
            <a:r>
              <a:rPr lang="en-US" sz="2000"/>
              <a:t>Math Growth rate – 56.7%</a:t>
            </a:r>
            <a:endParaRPr sz="2000"/>
          </a:p>
          <a:p>
            <a:pPr marL="457200" marR="0" lvl="0" indent="-400050" algn="l" rtl="0">
              <a:spcBef>
                <a:spcPts val="1500"/>
              </a:spcBef>
              <a:spcAft>
                <a:spcPts val="0"/>
              </a:spcAft>
              <a:buSzPts val="2700"/>
              <a:buChar char="•"/>
            </a:pPr>
            <a:r>
              <a:rPr lang="en-US" sz="2700"/>
              <a:t>1867 Middle Intervention and Enrichment </a:t>
            </a:r>
            <a:endParaRPr sz="2700"/>
          </a:p>
          <a:p>
            <a:pPr marL="914400" marR="0" lvl="1" indent="-355600" algn="l" rtl="0">
              <a:spcBef>
                <a:spcPts val="0"/>
              </a:spcBef>
              <a:spcAft>
                <a:spcPts val="0"/>
              </a:spcAft>
              <a:buSzPts val="2000"/>
              <a:buChar char="–"/>
            </a:pPr>
            <a:r>
              <a:rPr lang="en-US" sz="2000"/>
              <a:t>R/ELA growth rate = 28.3% </a:t>
            </a:r>
            <a:endParaRPr sz="2000"/>
          </a:p>
          <a:p>
            <a:pPr marL="914400" marR="0" lvl="1" indent="-355600" algn="l" rtl="0">
              <a:spcBef>
                <a:spcPts val="0"/>
              </a:spcBef>
              <a:spcAft>
                <a:spcPts val="0"/>
              </a:spcAft>
              <a:buSzPts val="2000"/>
              <a:buChar char="–"/>
            </a:pPr>
            <a:r>
              <a:rPr lang="en-US" sz="2000"/>
              <a:t>Math growth rate = 35.8% </a:t>
            </a:r>
            <a:endParaRPr sz="2000"/>
          </a:p>
          <a:p>
            <a:pPr marL="914400" marR="0" lvl="1" indent="-355600" algn="l" rtl="0">
              <a:spcBef>
                <a:spcPts val="0"/>
              </a:spcBef>
              <a:spcAft>
                <a:spcPts val="0"/>
              </a:spcAft>
              <a:buSzPts val="2000"/>
              <a:buChar char="–"/>
            </a:pPr>
            <a:r>
              <a:rPr lang="en-US" sz="2000"/>
              <a:t>ESOL growth rate = 60.0%</a:t>
            </a:r>
            <a:endParaRPr sz="2000"/>
          </a:p>
          <a:p>
            <a:pPr marL="457200" marR="0" lvl="0" indent="-400050" algn="l" rtl="0">
              <a:spcBef>
                <a:spcPts val="1500"/>
              </a:spcBef>
              <a:spcAft>
                <a:spcPts val="0"/>
              </a:spcAft>
              <a:buSzPts val="2700"/>
              <a:buChar char="•"/>
            </a:pPr>
            <a:r>
              <a:rPr lang="en-US" sz="2700"/>
              <a:t>8757 High School Credit Program</a:t>
            </a:r>
            <a:endParaRPr sz="2700"/>
          </a:p>
          <a:p>
            <a:pPr marL="914400" marR="0" lvl="1" indent="-355600" algn="l" rtl="0">
              <a:spcBef>
                <a:spcPts val="0"/>
              </a:spcBef>
              <a:spcAft>
                <a:spcPts val="0"/>
              </a:spcAft>
              <a:buSzPts val="2000"/>
              <a:buChar char="–"/>
            </a:pPr>
            <a:r>
              <a:rPr lang="en-US" sz="2000"/>
              <a:t>78.9 to 92.4 earn credit depending on the course</a:t>
            </a:r>
            <a:endParaRPr sz="2000"/>
          </a:p>
          <a:p>
            <a:pPr marL="342900" marR="0" lvl="0" indent="-139700" algn="l" rtl="0">
              <a:spcBef>
                <a:spcPts val="0"/>
              </a:spcBef>
              <a:spcAft>
                <a:spcPts val="0"/>
              </a:spcAft>
              <a:buClr>
                <a:schemeClr val="dk1"/>
              </a:buClr>
              <a:buSzPts val="3200"/>
              <a:buFont typeface="Arial"/>
              <a:buNone/>
            </a:pPr>
            <a:endParaRPr/>
          </a:p>
          <a:p>
            <a:pPr marL="342900" marR="0" lvl="0" indent="-139700" algn="l" rtl="0">
              <a:spcBef>
                <a:spcPts val="0"/>
              </a:spcBef>
              <a:spcAft>
                <a:spcPts val="0"/>
              </a:spcAft>
              <a:buClr>
                <a:schemeClr val="dk1"/>
              </a:buClr>
              <a:buSzPts val="3200"/>
              <a:buFont typeface="Arial"/>
              <a:buNone/>
            </a:pPr>
            <a:endParaRPr/>
          </a:p>
        </p:txBody>
      </p:sp>
      <p:sp>
        <p:nvSpPr>
          <p:cNvPr id="138" name="Google Shape;13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FFFFFF"/>
                </a:solidFill>
                <a:latin typeface="Calibri"/>
                <a:ea typeface="Calibri"/>
                <a:cs typeface="Calibri"/>
                <a:sym typeface="Calibri"/>
              </a:rPr>
              <a:t>9</a:t>
            </a:fld>
            <a:endParaRPr sz="1200">
              <a:solidFill>
                <a:srgbClr val="FFFFFF"/>
              </a:solidFill>
              <a:latin typeface="Calibri"/>
              <a:ea typeface="Calibri"/>
              <a:cs typeface="Calibri"/>
              <a:sym typeface="Calibri"/>
            </a:endParaRPr>
          </a:p>
        </p:txBody>
      </p:sp>
      <p:sp>
        <p:nvSpPr>
          <p:cNvPr id="139" name="Google Shape;139;p15"/>
          <p:cNvSpPr/>
          <p:nvPr/>
        </p:nvSpPr>
        <p:spPr>
          <a:xfrm>
            <a:off x="203200" y="2593200"/>
            <a:ext cx="609600" cy="609600"/>
          </a:xfrm>
          <a:prstGeom prst="ellipse">
            <a:avLst/>
          </a:prstGeom>
          <a:solidFill>
            <a:srgbClr val="1651A2">
              <a:alpha val="580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15"/>
          <p:cNvSpPr/>
          <p:nvPr/>
        </p:nvSpPr>
        <p:spPr>
          <a:xfrm>
            <a:off x="7151048" y="4371804"/>
            <a:ext cx="1754400" cy="1754400"/>
          </a:xfrm>
          <a:prstGeom prst="ellipse">
            <a:avLst/>
          </a:prstGeom>
          <a:solidFill>
            <a:srgbClr val="1651A2">
              <a:alpha val="580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15"/>
          <p:cNvSpPr/>
          <p:nvPr/>
        </p:nvSpPr>
        <p:spPr>
          <a:xfrm>
            <a:off x="203200" y="3888600"/>
            <a:ext cx="609600" cy="609600"/>
          </a:xfrm>
          <a:prstGeom prst="ellipse">
            <a:avLst/>
          </a:prstGeom>
          <a:solidFill>
            <a:srgbClr val="1651A2">
              <a:alpha val="580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2" name="Google Shape;142;p15"/>
          <p:cNvSpPr/>
          <p:nvPr/>
        </p:nvSpPr>
        <p:spPr>
          <a:xfrm>
            <a:off x="203200" y="5412600"/>
            <a:ext cx="609600" cy="609600"/>
          </a:xfrm>
          <a:prstGeom prst="ellipse">
            <a:avLst/>
          </a:prstGeom>
          <a:solidFill>
            <a:srgbClr val="1651A2">
              <a:alpha val="580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15"/>
          <p:cNvSpPr txBox="1"/>
          <p:nvPr/>
        </p:nvSpPr>
        <p:spPr>
          <a:xfrm>
            <a:off x="6896100" y="5005125"/>
            <a:ext cx="2247900" cy="125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8800"/>
              <a:buFont typeface="Century Gothic"/>
              <a:buNone/>
            </a:pPr>
            <a:r>
              <a:rPr lang="en-US" sz="2600" b="1">
                <a:solidFill>
                  <a:srgbClr val="FFFFFF"/>
                </a:solidFill>
                <a:latin typeface="Century Gothic"/>
                <a:ea typeface="Century Gothic"/>
                <a:cs typeface="Century Gothic"/>
                <a:sym typeface="Century Gothic"/>
              </a:rPr>
              <a:t>Outcomes</a:t>
            </a:r>
            <a:endParaRPr sz="2600" b="1" i="0">
              <a:solidFill>
                <a:srgbClr val="FFFFF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On-screen Show (4:3)</PresentationFormat>
  <Paragraphs>137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Arial</vt:lpstr>
      <vt:lpstr>Default Theme</vt:lpstr>
      <vt:lpstr>Avoiding the Summer Slide</vt:lpstr>
      <vt:lpstr>Summer Slide Defined</vt:lpstr>
      <vt:lpstr>Tips to Avoid Summer Slide</vt:lpstr>
      <vt:lpstr>Prince George’s County Opportunities Grades 2-8 Language Arts, Math, STEAM</vt:lpstr>
      <vt:lpstr>Prince George’s County Opportunities Ages 14 to 24 summer work experiences </vt:lpstr>
      <vt:lpstr>Prince George’s County Opportunities All Ages </vt:lpstr>
      <vt:lpstr>PGCPS Best Practices for Summer Learning</vt:lpstr>
      <vt:lpstr>PGCPS Summer 2024</vt:lpstr>
      <vt:lpstr>Outcomes</vt:lpstr>
      <vt:lpstr>Elementary/Middle Sneak Peak</vt:lpstr>
      <vt:lpstr>High School Sneak Peak</vt:lpstr>
      <vt:lpstr>Summer Programs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the Summer Slide</dc:title>
  <dc:creator>Sandra Carr - JCARR</dc:creator>
  <cp:lastModifiedBy>Sandra Carr - JCARR</cp:lastModifiedBy>
  <cp:revision>1</cp:revision>
  <dcterms:modified xsi:type="dcterms:W3CDTF">2024-03-06T21:15:12Z</dcterms:modified>
</cp:coreProperties>
</file>